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bookmarkIdSeed="2">
  <p:sldMasterIdLst>
    <p:sldMasterId id="2147484161" r:id="rId1"/>
    <p:sldMasterId id="2147484163" r:id="rId2"/>
    <p:sldMasterId id="2147484166" r:id="rId3"/>
  </p:sldMasterIdLst>
  <p:notesMasterIdLst>
    <p:notesMasterId r:id="rId30"/>
  </p:notesMasterIdLst>
  <p:handoutMasterIdLst>
    <p:handoutMasterId r:id="rId31"/>
  </p:handoutMasterIdLst>
  <p:sldIdLst>
    <p:sldId id="1897" r:id="rId4"/>
    <p:sldId id="2097" r:id="rId5"/>
    <p:sldId id="2048" r:id="rId6"/>
    <p:sldId id="2017" r:id="rId7"/>
    <p:sldId id="2049" r:id="rId8"/>
    <p:sldId id="2095" r:id="rId9"/>
    <p:sldId id="2078" r:id="rId10"/>
    <p:sldId id="2069" r:id="rId11"/>
    <p:sldId id="2079" r:id="rId12"/>
    <p:sldId id="2081" r:id="rId13"/>
    <p:sldId id="2091" r:id="rId14"/>
    <p:sldId id="2089" r:id="rId15"/>
    <p:sldId id="2082" r:id="rId16"/>
    <p:sldId id="2086" r:id="rId17"/>
    <p:sldId id="2083" r:id="rId18"/>
    <p:sldId id="2085" r:id="rId19"/>
    <p:sldId id="2084" r:id="rId20"/>
    <p:sldId id="2087" r:id="rId21"/>
    <p:sldId id="2088" r:id="rId22"/>
    <p:sldId id="2090" r:id="rId23"/>
    <p:sldId id="2040" r:id="rId24"/>
    <p:sldId id="2074" r:id="rId25"/>
    <p:sldId id="2093" r:id="rId26"/>
    <p:sldId id="2094" r:id="rId27"/>
    <p:sldId id="2096" r:id="rId28"/>
    <p:sldId id="1958" r:id="rId29"/>
  </p:sldIdLst>
  <p:sldSz cx="9144000" cy="5143500" type="screen16x9"/>
  <p:notesSz cx="6797675"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Default Section" id="{92AC7A1B-D00F-415D-BBA5-D76FB6B89FDE}">
          <p14:sldIdLst>
            <p14:sldId id="1897"/>
            <p14:sldId id="2097"/>
            <p14:sldId id="2048"/>
            <p14:sldId id="2017"/>
            <p14:sldId id="2049"/>
            <p14:sldId id="2095"/>
            <p14:sldId id="2078"/>
            <p14:sldId id="2069"/>
            <p14:sldId id="2079"/>
            <p14:sldId id="2081"/>
            <p14:sldId id="2091"/>
            <p14:sldId id="2089"/>
            <p14:sldId id="2082"/>
            <p14:sldId id="2086"/>
            <p14:sldId id="2083"/>
            <p14:sldId id="2085"/>
            <p14:sldId id="2084"/>
            <p14:sldId id="2087"/>
            <p14:sldId id="2088"/>
            <p14:sldId id="2090"/>
            <p14:sldId id="2040"/>
            <p14:sldId id="2074"/>
            <p14:sldId id="2093"/>
            <p14:sldId id="2094"/>
            <p14:sldId id="2096"/>
            <p14:sldId id="19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80022461" initials="l" lastIdx="1" clrIdx="0"/>
  <p:cmAuthor id="1" name="Xieliangjian" initials="X" lastIdx="13" clrIdx="1"/>
  <p:cmAuthor id="2" name="Huawei, Ulrich Kleber" initials="UK2" lastIdx="6" clrIdx="2"/>
  <p:cmAuthor id="3" name="A00900177" initials="AsM" lastIdx="2" clrIdx="3"/>
  <p:cmAuthor id="4" name="Kurt Garloff" initials="KG" lastIdx="5" clrIdx="4"/>
  <p:cmAuthor id="5" name="g00262275" initials="gpb"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6B9E"/>
    <a:srgbClr val="42CCCE"/>
    <a:srgbClr val="009900"/>
    <a:srgbClr val="0276C4"/>
    <a:srgbClr val="FC9E20"/>
    <a:srgbClr val="CC2A59"/>
    <a:srgbClr val="E34679"/>
    <a:srgbClr val="435674"/>
    <a:srgbClr val="5B7493"/>
    <a:srgbClr val="36A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58" autoAdjust="0"/>
    <p:restoredTop sz="97445" autoAdjust="0"/>
  </p:normalViewPr>
  <p:slideViewPr>
    <p:cSldViewPr snapToGrid="0" showGuides="1">
      <p:cViewPr varScale="1">
        <p:scale>
          <a:sx n="83" d="100"/>
          <a:sy n="83" d="100"/>
        </p:scale>
        <p:origin x="96" y="2046"/>
      </p:cViewPr>
      <p:guideLst/>
    </p:cSldViewPr>
  </p:slideViewPr>
  <p:notesTextViewPr>
    <p:cViewPr>
      <p:scale>
        <a:sx n="3" d="2"/>
        <a:sy n="3" d="2"/>
      </p:scale>
      <p:origin x="0" y="0"/>
    </p:cViewPr>
  </p:notesTextViewPr>
  <p:sorterViewPr>
    <p:cViewPr>
      <p:scale>
        <a:sx n="100" d="100"/>
        <a:sy n="100" d="100"/>
      </p:scale>
      <p:origin x="0" y="-11275"/>
    </p:cViewPr>
  </p:sorterViewPr>
  <p:notesViewPr>
    <p:cSldViewPr snapToGrid="0" showGuides="1">
      <p:cViewPr varScale="1">
        <p:scale>
          <a:sx n="70" d="100"/>
          <a:sy n="70" d="100"/>
        </p:scale>
        <p:origin x="-1638" y="-108"/>
      </p:cViewPr>
      <p:guideLst>
        <p:guide orient="horz" pos="3110"/>
        <p:guide pos="214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1" y="0"/>
            <a:ext cx="2945659" cy="49363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0444" y="0"/>
            <a:ext cx="2945659" cy="49363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2024/7/8</a:t>
            </a:fld>
            <a:endParaRPr lang="en-US" altLang="zh-CN" dirty="0"/>
          </a:p>
        </p:txBody>
      </p:sp>
      <p:sp>
        <p:nvSpPr>
          <p:cNvPr id="227332" name="Rectangle 4"/>
          <p:cNvSpPr>
            <a:spLocks noGrp="1" noChangeArrowheads="1"/>
          </p:cNvSpPr>
          <p:nvPr>
            <p:ph type="ftr" sz="quarter" idx="2"/>
          </p:nvPr>
        </p:nvSpPr>
        <p:spPr bwMode="auto">
          <a:xfrm>
            <a:off x="1" y="9377316"/>
            <a:ext cx="2945659" cy="49363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3850444" y="9377316"/>
            <a:ext cx="2945659" cy="49363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p14="http://schemas.microsoft.com/office/powerpoint/2010/main" val="1496442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1"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3850444" y="0"/>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2024/7/8</a:t>
            </a:fld>
            <a:endParaRPr lang="en-US" altLang="zh-CN" dirty="0"/>
          </a:p>
        </p:txBody>
      </p:sp>
      <p:sp>
        <p:nvSpPr>
          <p:cNvPr id="29700" name="Rectangle 4"/>
          <p:cNvSpPr>
            <a:spLocks noGrp="1" noRot="1" noChangeAspect="1" noChangeArrowheads="1" noTextEdit="1"/>
          </p:cNvSpPr>
          <p:nvPr>
            <p:ph type="sldImg" idx="2"/>
          </p:nvPr>
        </p:nvSpPr>
        <p:spPr bwMode="auto">
          <a:xfrm>
            <a:off x="106363" y="739775"/>
            <a:ext cx="6584950" cy="370363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79768" y="4689515"/>
            <a:ext cx="5438140" cy="444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9702" name="Rectangle 6"/>
          <p:cNvSpPr>
            <a:spLocks noGrp="1" noChangeArrowheads="1"/>
          </p:cNvSpPr>
          <p:nvPr>
            <p:ph type="ftr" sz="quarter" idx="4"/>
          </p:nvPr>
        </p:nvSpPr>
        <p:spPr bwMode="auto">
          <a:xfrm>
            <a:off x="1"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dirty="0"/>
          </a:p>
        </p:txBody>
      </p:sp>
      <p:sp>
        <p:nvSpPr>
          <p:cNvPr id="29703" name="Rectangle 7"/>
          <p:cNvSpPr>
            <a:spLocks noGrp="1" noChangeArrowheads="1"/>
          </p:cNvSpPr>
          <p:nvPr>
            <p:ph type="sldNum" sz="quarter" idx="5"/>
          </p:nvPr>
        </p:nvSpPr>
        <p:spPr bwMode="auto">
          <a:xfrm>
            <a:off x="3850444" y="9377316"/>
            <a:ext cx="2945659"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E3D1208B-ABB5-48F0-93EC-79B837E3F925}" type="slidenum">
              <a:rPr lang="zh-CN" altLang="en-US"/>
              <a:pPr/>
              <a:t>‹#›</a:t>
            </a:fld>
            <a:endParaRPr lang="en-US" altLang="zh-CN" dirty="0"/>
          </a:p>
        </p:txBody>
      </p:sp>
    </p:spTree>
    <p:extLst>
      <p:ext uri="{BB962C8B-B14F-4D97-AF65-F5344CB8AC3E}">
        <p14:creationId xmlns:p14="http://schemas.microsoft.com/office/powerpoint/2010/main" val="371123565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adapted from the previous presentation: </a:t>
            </a:r>
          </a:p>
          <a:p>
            <a:r>
              <a:rPr lang="en-US" b="1" dirty="0" err="1">
                <a:solidFill>
                  <a:srgbClr val="FF0000"/>
                </a:solidFill>
              </a:rPr>
              <a:t>AIOps</a:t>
            </a:r>
            <a:r>
              <a:rPr lang="en-US" b="1" dirty="0">
                <a:solidFill>
                  <a:srgbClr val="FF0000"/>
                </a:solidFill>
              </a:rPr>
              <a:t>: Anomaly Detection of Distributed Traces, </a:t>
            </a:r>
            <a:r>
              <a:rPr lang="en-US" b="0" dirty="0">
                <a:solidFill>
                  <a:srgbClr val="FF0000"/>
                </a:solidFill>
              </a:rPr>
              <a:t>National University of Ireland, Galway (NUI Galway), 2019.08.20</a:t>
            </a:r>
          </a:p>
          <a:p>
            <a:r>
              <a:rPr lang="en-US" b="1" dirty="0" err="1">
                <a:solidFill>
                  <a:srgbClr val="FF0000"/>
                </a:solidFill>
              </a:rPr>
              <a:t>AIOps</a:t>
            </a:r>
            <a:r>
              <a:rPr lang="en-US" b="1" dirty="0">
                <a:solidFill>
                  <a:srgbClr val="FF0000"/>
                </a:solidFill>
              </a:rPr>
              <a:t>-driven Anomaly Detection in </a:t>
            </a:r>
            <a:r>
              <a:rPr lang="en-US" b="1" dirty="0" err="1">
                <a:solidFill>
                  <a:srgbClr val="FF0000"/>
                </a:solidFill>
              </a:rPr>
              <a:t>microservice</a:t>
            </a:r>
            <a:r>
              <a:rPr lang="en-US" b="1" dirty="0">
                <a:solidFill>
                  <a:srgbClr val="FF0000"/>
                </a:solidFill>
              </a:rPr>
              <a:t> architectures, </a:t>
            </a:r>
            <a:r>
              <a:rPr lang="en-US" sz="1100" dirty="0">
                <a:solidFill>
                  <a:schemeClr val="tx2"/>
                </a:solidFill>
                <a:latin typeface="Arial" panose="020B0604020202020204" pitchFamily="34" charset="0"/>
                <a:cs typeface="Arial" panose="020B0604020202020204" pitchFamily="34" charset="0"/>
              </a:rPr>
              <a:t>ICT Autonomous Network O&amp;M Conference </a:t>
            </a:r>
          </a:p>
          <a:p>
            <a:r>
              <a:rPr lang="en-US" sz="1100" kern="0" dirty="0">
                <a:solidFill>
                  <a:schemeClr val="tx2"/>
                </a:solidFill>
              </a:rPr>
              <a:t>2019.06.27, Dublin, Ireland</a:t>
            </a:r>
          </a:p>
          <a:p>
            <a:endParaRPr lang="en-US" sz="1100" kern="0" dirty="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E3D1208B-ABB5-48F0-93EC-79B837E3F925}" type="slidenum">
              <a:rPr lang="zh-CN" altLang="en-US" smtClean="0"/>
              <a:pPr/>
              <a:t>0</a:t>
            </a:fld>
            <a:endParaRPr lang="en-US" altLang="zh-CN" dirty="0"/>
          </a:p>
        </p:txBody>
      </p:sp>
    </p:spTree>
    <p:extLst>
      <p:ext uri="{BB962C8B-B14F-4D97-AF65-F5344CB8AC3E}">
        <p14:creationId xmlns:p14="http://schemas.microsoft.com/office/powerpoint/2010/main" val="2431548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57892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754148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560222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942848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4230005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4232357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224720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438715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964279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98015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779969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534461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D1208B-ABB5-48F0-93EC-79B837E3F925}" type="slidenum">
              <a:rPr lang="zh-CN" altLang="en-US" smtClean="0"/>
              <a:pPr/>
              <a:t>20</a:t>
            </a:fld>
            <a:endParaRPr lang="en-US" altLang="zh-CN" dirty="0"/>
          </a:p>
        </p:txBody>
      </p:sp>
    </p:spTree>
    <p:extLst>
      <p:ext uri="{BB962C8B-B14F-4D97-AF65-F5344CB8AC3E}">
        <p14:creationId xmlns:p14="http://schemas.microsoft.com/office/powerpoint/2010/main" val="3754362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2348100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410010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3277483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961068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07398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916562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806290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766626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43440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25833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
        <p:nvSpPr>
          <p:cNvPr id="4096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bg1"/>
                </a:solidFill>
                <a:latin typeface="FrutigerNext LT Regular" pitchFamily="34" charset="0"/>
                <a:ea typeface="MS PGothic" pitchFamily="34" charset="-128"/>
              </a:defRPr>
            </a:lvl1pPr>
            <a:lvl2pPr marL="742950" indent="-285750" eaLnBrk="0" hangingPunct="0">
              <a:defRPr sz="1200">
                <a:solidFill>
                  <a:schemeClr val="bg1"/>
                </a:solidFill>
                <a:latin typeface="FrutigerNext LT Regular" pitchFamily="34" charset="0"/>
                <a:ea typeface="MS PGothic" pitchFamily="34" charset="-128"/>
              </a:defRPr>
            </a:lvl2pPr>
            <a:lvl3pPr marL="1143000" indent="-228600" eaLnBrk="0" hangingPunct="0">
              <a:defRPr sz="1200">
                <a:solidFill>
                  <a:schemeClr val="bg1"/>
                </a:solidFill>
                <a:latin typeface="FrutigerNext LT Regular" pitchFamily="34" charset="0"/>
                <a:ea typeface="MS PGothic" pitchFamily="34" charset="-128"/>
              </a:defRPr>
            </a:lvl3pPr>
            <a:lvl4pPr marL="1600200" indent="-228600" eaLnBrk="0" hangingPunct="0">
              <a:defRPr sz="1200">
                <a:solidFill>
                  <a:schemeClr val="bg1"/>
                </a:solidFill>
                <a:latin typeface="FrutigerNext LT Regular" pitchFamily="34" charset="0"/>
                <a:ea typeface="MS PGothic" pitchFamily="34" charset="-128"/>
              </a:defRPr>
            </a:lvl4pPr>
            <a:lvl5pPr marL="2057400" indent="-228600" eaLnBrk="0" hangingPunct="0">
              <a:defRPr sz="1200">
                <a:solidFill>
                  <a:schemeClr val="bg1"/>
                </a:solidFill>
                <a:latin typeface="FrutigerNext LT Regular" pitchFamily="34" charset="0"/>
                <a:ea typeface="MS PGothic" pitchFamily="34" charset="-128"/>
              </a:defRPr>
            </a:lvl5pPr>
            <a:lvl6pPr marL="25146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6pPr>
            <a:lvl7pPr marL="29718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7pPr>
            <a:lvl8pPr marL="34290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8pPr>
            <a:lvl9pPr marL="3886200" indent="-228600" eaLnBrk="0" fontAlgn="base" hangingPunct="0">
              <a:spcBef>
                <a:spcPct val="0"/>
              </a:spcBef>
              <a:spcAft>
                <a:spcPct val="0"/>
              </a:spcAft>
              <a:defRPr sz="1200">
                <a:solidFill>
                  <a:schemeClr val="bg1"/>
                </a:solidFill>
                <a:latin typeface="FrutigerNext LT Regular" pitchFamily="34" charset="0"/>
                <a:ea typeface="MS PGothic" pitchFamily="34" charset="-128"/>
              </a:defRPr>
            </a:lvl9pPr>
          </a:lstStyle>
          <a:p>
            <a:r>
              <a:rPr lang="en-US" altLang="zh-CN" dirty="0">
                <a:solidFill>
                  <a:prstClr val="black"/>
                </a:solidFill>
                <a:latin typeface="Arial" pitchFamily="34" charset="0"/>
              </a:rPr>
              <a:t>2</a:t>
            </a:r>
          </a:p>
        </p:txBody>
      </p:sp>
    </p:spTree>
    <p:extLst>
      <p:ext uri="{BB962C8B-B14F-4D97-AF65-F5344CB8AC3E}">
        <p14:creationId xmlns:p14="http://schemas.microsoft.com/office/powerpoint/2010/main" val="1576911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plo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5888054" y="1598027"/>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4" name="Title 3"/>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1" hasCustomPrompt="1"/>
          </p:nvPr>
        </p:nvSpPr>
        <p:spPr>
          <a:xfrm>
            <a:off x="404842" y="1604261"/>
            <a:ext cx="5316445" cy="1040798"/>
          </a:xfrm>
        </p:spPr>
        <p:txBody>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a:p>
            <a:pPr lvl="3"/>
            <a:r>
              <a:rPr lang="en-US" dirty="0"/>
              <a:t>Subject:</a:t>
            </a:r>
          </a:p>
          <a:p>
            <a:pPr lvl="4"/>
            <a:r>
              <a:rPr lang="en-US" dirty="0"/>
              <a:t>Sub-Item:</a:t>
            </a:r>
          </a:p>
        </p:txBody>
      </p:sp>
    </p:spTree>
    <p:extLst>
      <p:ext uri="{BB962C8B-B14F-4D97-AF65-F5344CB8AC3E}">
        <p14:creationId xmlns:p14="http://schemas.microsoft.com/office/powerpoint/2010/main" val="219506937"/>
      </p:ext>
    </p:extLst>
  </p:cSld>
  <p:clrMapOvr>
    <a:masterClrMapping/>
  </p:clrMapOvr>
  <p:extLst mod="1">
    <p:ext uri="{DCECCB84-F9BA-43D5-87BE-67443E8EF086}">
      <p15:sldGuideLst xmlns:p15="http://schemas.microsoft.com/office/powerpoint/2012/main">
        <p15:guide id="1" orient="horz" pos="341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395288" y="-2381"/>
            <a:ext cx="8352368" cy="552450"/>
          </a:xfrm>
          <a:prstGeom prst="rect">
            <a:avLst/>
          </a:prstGeom>
          <a:ln>
            <a:noFill/>
          </a:ln>
        </p:spPr>
        <p:txBody>
          <a:bodyPr anchor="b"/>
          <a:lstStyle>
            <a:lvl1pPr>
              <a:defRPr sz="1400" b="0">
                <a:latin typeface="Arial" panose="020B0604020202020204" pitchFamily="34" charset="0"/>
                <a:cs typeface="Arial" panose="020B0604020202020204" pitchFamily="34" charset="0"/>
              </a:defRPr>
            </a:lvl1pPr>
          </a:lstStyle>
          <a:p>
            <a:r>
              <a:rPr lang="en-US" altLang="zh-CN" dirty="0"/>
              <a:t>NA</a:t>
            </a:r>
            <a:br>
              <a:rPr lang="en-US" altLang="zh-CN" dirty="0"/>
            </a:br>
            <a:r>
              <a:rPr lang="en-US" altLang="zh-CN" dirty="0" err="1"/>
              <a:t>NA</a:t>
            </a:r>
            <a:endParaRPr lang="zh-CN" altLang="en-US" dirty="0"/>
          </a:p>
        </p:txBody>
      </p:sp>
      <p:cxnSp>
        <p:nvCxnSpPr>
          <p:cNvPr id="9" name="Straight Connector 8"/>
          <p:cNvCxnSpPr>
            <a:cxnSpLocks/>
          </p:cNvCxnSpPr>
          <p:nvPr userDrawn="1"/>
        </p:nvCxnSpPr>
        <p:spPr bwMode="auto">
          <a:xfrm>
            <a:off x="395288" y="550069"/>
            <a:ext cx="8352368" cy="0"/>
          </a:xfrm>
          <a:prstGeom prst="line">
            <a:avLst/>
          </a:prstGeom>
          <a:ln w="12700">
            <a:solidFill>
              <a:schemeClr val="tx1">
                <a:lumMod val="50000"/>
                <a:lumOff val="50000"/>
              </a:schemeClr>
            </a:solidFill>
            <a:prstDash val="sysDot"/>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823136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extLst>
    <p:ext uri="{DCECCB84-F9BA-43D5-87BE-67443E8EF086}">
      <p15:sldGuideLst xmlns:p15="http://schemas.microsoft.com/office/powerpoint/2012/main">
        <p15:guide id="1" pos="2880">
          <p15:clr>
            <a:srgbClr val="FBAE40"/>
          </p15:clr>
        </p15:guide>
        <p15:guide id="2" pos="2980">
          <p15:clr>
            <a:srgbClr val="FBAE40"/>
          </p15:clr>
        </p15:guide>
        <p15:guide id="3" pos="3080">
          <p15:clr>
            <a:srgbClr val="FBAE40"/>
          </p15:clr>
        </p15:guide>
        <p15:guide id="4" orient="horz" pos="1620">
          <p15:clr>
            <a:srgbClr val="FBAE40"/>
          </p15:clr>
        </p15:guide>
        <p15:guide id="5" orient="horz" pos="441">
          <p15:clr>
            <a:srgbClr val="FBAE40"/>
          </p15:clr>
        </p15:guide>
        <p15:guide id="6" orient="horz" pos="3026">
          <p15:clr>
            <a:srgbClr val="FBAE40"/>
          </p15:clr>
        </p15:guide>
        <p15:guide id="7" pos="249">
          <p15:clr>
            <a:srgbClr val="FBAE40"/>
          </p15:clr>
        </p15:guide>
        <p15:guide id="8" pos="55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299259" y="2702959"/>
            <a:ext cx="1029449" cy="221599"/>
          </a:xfrm>
          <a:prstGeom prst="rect">
            <a:avLst/>
          </a:prstGeom>
        </p:spPr>
        <p:txBody>
          <a:bodyPr wrap="none">
            <a:spAutoFit/>
          </a:bodyPr>
          <a:lstStyle/>
          <a:p>
            <a:pPr algn="ctr" eaLnBrk="1" hangingPunct="1">
              <a:lnSpc>
                <a:spcPct val="80000"/>
              </a:lnSpc>
            </a:pPr>
            <a:r>
              <a:rPr lang="en-US" altLang="en-US" sz="1050" b="1" dirty="0">
                <a:solidFill>
                  <a:schemeClr val="tx2"/>
                </a:solidFill>
                <a:latin typeface="Arial" panose="020B0604020202020204" pitchFamily="34" charset="0"/>
                <a:cs typeface="Arial" panose="020B0604020202020204" pitchFamily="34" charset="0"/>
              </a:rPr>
              <a:t>INNOVATION</a:t>
            </a:r>
          </a:p>
        </p:txBody>
      </p:sp>
      <p:sp>
        <p:nvSpPr>
          <p:cNvPr id="6" name="Rectangle 5"/>
          <p:cNvSpPr/>
          <p:nvPr userDrawn="1"/>
        </p:nvSpPr>
        <p:spPr>
          <a:xfrm>
            <a:off x="7614871" y="2745588"/>
            <a:ext cx="1292340" cy="221599"/>
          </a:xfrm>
          <a:prstGeom prst="rect">
            <a:avLst/>
          </a:prstGeom>
        </p:spPr>
        <p:txBody>
          <a:bodyPr wrap="none">
            <a:spAutoFit/>
          </a:bodyPr>
          <a:lstStyle/>
          <a:p>
            <a:pPr algn="r" eaLnBrk="1" hangingPunct="1">
              <a:lnSpc>
                <a:spcPct val="80000"/>
              </a:lnSpc>
            </a:pPr>
            <a:r>
              <a:rPr lang="en-US" altLang="en-US" sz="1050" b="1" dirty="0">
                <a:solidFill>
                  <a:schemeClr val="tx2"/>
                </a:solidFill>
                <a:latin typeface="Arial" panose="020B0604020202020204" pitchFamily="34" charset="0"/>
                <a:cs typeface="Arial" panose="020B0604020202020204" pitchFamily="34" charset="0"/>
              </a:rPr>
              <a:t>PATH FORWARD</a:t>
            </a:r>
          </a:p>
        </p:txBody>
      </p:sp>
      <p:sp>
        <p:nvSpPr>
          <p:cNvPr id="7" name="Rectangle 6"/>
          <p:cNvSpPr/>
          <p:nvPr userDrawn="1"/>
        </p:nvSpPr>
        <p:spPr>
          <a:xfrm>
            <a:off x="2935316" y="831273"/>
            <a:ext cx="3350030" cy="4139738"/>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94235" y="2910100"/>
            <a:ext cx="2527067" cy="2061556"/>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6380144" y="831273"/>
            <a:ext cx="2527067" cy="1801091"/>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918924" y="4627418"/>
            <a:ext cx="3382815" cy="34423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750" i="1" dirty="0">
              <a:solidFill>
                <a:schemeClr val="tx1"/>
              </a:solidFill>
              <a:latin typeface="Arial" pitchFamily="34" charset="0"/>
              <a:cs typeface="Arial" pitchFamily="34" charset="0"/>
            </a:endParaRPr>
          </a:p>
        </p:txBody>
      </p:sp>
      <p:sp>
        <p:nvSpPr>
          <p:cNvPr id="20" name="TextBox 19"/>
          <p:cNvSpPr txBox="1"/>
          <p:nvPr userDrawn="1"/>
        </p:nvSpPr>
        <p:spPr>
          <a:xfrm>
            <a:off x="299259" y="592853"/>
            <a:ext cx="954107" cy="253916"/>
          </a:xfrm>
          <a:prstGeom prst="rect">
            <a:avLst/>
          </a:prstGeom>
          <a:noFill/>
        </p:spPr>
        <p:txBody>
          <a:bodyPr wrap="none" rtlCol="0">
            <a:spAutoFit/>
          </a:bodyPr>
          <a:lstStyle/>
          <a:p>
            <a:r>
              <a:rPr lang="en-US" altLang="en-US" sz="1050" b="1" dirty="0">
                <a:solidFill>
                  <a:schemeClr val="tx2"/>
                </a:solidFill>
                <a:latin typeface="Arial" panose="020B0604020202020204" pitchFamily="34" charset="0"/>
                <a:cs typeface="Arial" panose="020B0604020202020204" pitchFamily="34" charset="0"/>
              </a:rPr>
              <a:t>PAIN POINT</a:t>
            </a:r>
          </a:p>
        </p:txBody>
      </p:sp>
      <p:sp>
        <p:nvSpPr>
          <p:cNvPr id="21" name="Rectangle 20"/>
          <p:cNvSpPr/>
          <p:nvPr userDrawn="1"/>
        </p:nvSpPr>
        <p:spPr>
          <a:xfrm>
            <a:off x="4057936" y="592853"/>
            <a:ext cx="1104790" cy="253916"/>
          </a:xfrm>
          <a:prstGeom prst="rect">
            <a:avLst/>
          </a:prstGeom>
        </p:spPr>
        <p:txBody>
          <a:bodyPr wrap="none">
            <a:spAutoFit/>
          </a:bodyPr>
          <a:lstStyle/>
          <a:p>
            <a:r>
              <a:rPr lang="en-US" altLang="en-US" sz="1050" b="1" dirty="0">
                <a:solidFill>
                  <a:schemeClr val="tx2"/>
                </a:solidFill>
                <a:latin typeface="Arial" panose="020B0604020202020204" pitchFamily="34" charset="0"/>
                <a:cs typeface="Arial" panose="020B0604020202020204" pitchFamily="34" charset="0"/>
              </a:rPr>
              <a:t>DESCRIPTION</a:t>
            </a:r>
            <a:endParaRPr lang="en-US" sz="1050" dirty="0">
              <a:solidFill>
                <a:schemeClr val="tx2"/>
              </a:solidFill>
            </a:endParaRPr>
          </a:p>
        </p:txBody>
      </p:sp>
      <p:sp>
        <p:nvSpPr>
          <p:cNvPr id="22" name="TextBox 21"/>
          <p:cNvSpPr txBox="1"/>
          <p:nvPr userDrawn="1"/>
        </p:nvSpPr>
        <p:spPr>
          <a:xfrm>
            <a:off x="8278216" y="592853"/>
            <a:ext cx="700833" cy="253916"/>
          </a:xfrm>
          <a:prstGeom prst="rect">
            <a:avLst/>
          </a:prstGeom>
          <a:noFill/>
        </p:spPr>
        <p:txBody>
          <a:bodyPr wrap="none" rtlCol="0">
            <a:spAutoFit/>
          </a:bodyPr>
          <a:lstStyle/>
          <a:p>
            <a:r>
              <a:rPr lang="en-US" sz="1050" b="1" dirty="0">
                <a:solidFill>
                  <a:schemeClr val="tx2"/>
                </a:solidFill>
                <a:latin typeface="Arial" panose="020B0604020202020204" pitchFamily="34" charset="0"/>
                <a:cs typeface="Arial" panose="020B0604020202020204" pitchFamily="34" charset="0"/>
              </a:rPr>
              <a:t>IMPACT</a:t>
            </a:r>
          </a:p>
        </p:txBody>
      </p:sp>
      <p:sp>
        <p:nvSpPr>
          <p:cNvPr id="40" name="标题 1"/>
          <p:cNvSpPr>
            <a:spLocks noGrp="1"/>
          </p:cNvSpPr>
          <p:nvPr>
            <p:ph type="title"/>
          </p:nvPr>
        </p:nvSpPr>
        <p:spPr>
          <a:xfrm>
            <a:off x="395288" y="-2381"/>
            <a:ext cx="8526462" cy="552450"/>
          </a:xfrm>
          <a:prstGeom prst="rect">
            <a:avLst/>
          </a:prstGeom>
          <a:ln>
            <a:noFill/>
          </a:ln>
        </p:spPr>
        <p:txBody>
          <a:bodyPr anchor="b"/>
          <a:lstStyle>
            <a:lvl1pPr>
              <a:defRPr>
                <a:latin typeface="Arial" panose="020B0604020202020204" pitchFamily="34" charset="0"/>
                <a:cs typeface="Arial" panose="020B0604020202020204" pitchFamily="34" charset="0"/>
              </a:defRPr>
            </a:lvl1pPr>
          </a:lstStyle>
          <a:p>
            <a:endParaRPr lang="en-US" altLang="zh-CN" noProof="0" dirty="0"/>
          </a:p>
        </p:txBody>
      </p:sp>
      <p:cxnSp>
        <p:nvCxnSpPr>
          <p:cNvPr id="18" name="Straight Connector 17"/>
          <p:cNvCxnSpPr>
            <a:cxnSpLocks/>
          </p:cNvCxnSpPr>
          <p:nvPr userDrawn="1"/>
        </p:nvCxnSpPr>
        <p:spPr bwMode="auto">
          <a:xfrm>
            <a:off x="323850" y="550069"/>
            <a:ext cx="8591550" cy="0"/>
          </a:xfrm>
          <a:prstGeom prst="line">
            <a:avLst/>
          </a:prstGeom>
          <a:ln w="9525">
            <a:solidFill>
              <a:schemeClr val="tx2"/>
            </a:solidFill>
            <a:prstDash val="sysDot"/>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419512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599EA8-6349-3349-B5F3-BFB77398A869}"/>
              </a:ext>
            </a:extLst>
          </p:cNvPr>
          <p:cNvSpPr txBox="1"/>
          <p:nvPr userDrawn="1"/>
        </p:nvSpPr>
        <p:spPr>
          <a:xfrm>
            <a:off x="455439" y="1051549"/>
            <a:ext cx="2939627" cy="646203"/>
          </a:xfrm>
          <a:prstGeom prst="rect">
            <a:avLst/>
          </a:prstGeom>
          <a:noFill/>
        </p:spPr>
        <p:txBody>
          <a:bodyPr wrap="square" rtlCol="0">
            <a:spAutoFit/>
          </a:bodyPr>
          <a:lstStyle/>
          <a:p>
            <a:pPr algn="l"/>
            <a:r>
              <a:rPr lang="en-US" sz="3599" dirty="0">
                <a:solidFill>
                  <a:schemeClr val="tx1"/>
                </a:solidFill>
              </a:rPr>
              <a:t>Thank you.</a:t>
            </a:r>
          </a:p>
        </p:txBody>
      </p:sp>
    </p:spTree>
    <p:extLst>
      <p:ext uri="{BB962C8B-B14F-4D97-AF65-F5344CB8AC3E}">
        <p14:creationId xmlns:p14="http://schemas.microsoft.com/office/powerpoint/2010/main" val="367286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4009500"/>
            <a:ext cx="9144028" cy="11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9"/>
          <p:cNvSpPr>
            <a:spLocks noGrp="1"/>
          </p:cNvSpPr>
          <p:nvPr>
            <p:ph type="title"/>
          </p:nvPr>
        </p:nvSpPr>
        <p:spPr>
          <a:xfrm>
            <a:off x="404842" y="671794"/>
            <a:ext cx="5315768" cy="333425"/>
          </a:xfrm>
          <a:prstGeom prst="rect">
            <a:avLst/>
          </a:prstGeom>
        </p:spPr>
        <p:txBody>
          <a:bodyPr vert="horz" lIns="0" tIns="0" rIns="0" bIns="0" rtlCol="0" anchor="ctr">
            <a:spAutoFit/>
          </a:bodyPr>
          <a:lstStyle/>
          <a:p>
            <a:r>
              <a:rPr lang="en-US"/>
              <a:t>Click to edit Master title style</a:t>
            </a:r>
            <a:endParaRPr lang="en-US" dirty="0"/>
          </a:p>
        </p:txBody>
      </p:sp>
      <p:sp>
        <p:nvSpPr>
          <p:cNvPr id="17" name="Text Placeholder 16"/>
          <p:cNvSpPr>
            <a:spLocks noGrp="1"/>
          </p:cNvSpPr>
          <p:nvPr>
            <p:ph type="body" idx="1"/>
          </p:nvPr>
        </p:nvSpPr>
        <p:spPr>
          <a:xfrm>
            <a:off x="404842" y="1503759"/>
            <a:ext cx="5315768" cy="1040798"/>
          </a:xfrm>
          <a:prstGeom prst="rect">
            <a:avLst/>
          </a:prstGeom>
        </p:spPr>
        <p:txBody>
          <a:bodyPr vert="horz" lIns="91440" tIns="45720" rIns="91440" bIns="45720" rtlCol="0">
            <a:spAutoFit/>
          </a:bodyPr>
          <a:lstStyle/>
          <a:p>
            <a:pPr lvl="0"/>
            <a:r>
              <a:rPr lang="en-US" dirty="0"/>
              <a:t>Author:</a:t>
            </a:r>
          </a:p>
          <a:p>
            <a:pPr lvl="1"/>
            <a:r>
              <a:rPr lang="en-US" dirty="0"/>
              <a:t>Department: </a:t>
            </a:r>
          </a:p>
          <a:p>
            <a:pPr lvl="2"/>
            <a:r>
              <a:rPr lang="en-US" dirty="0"/>
              <a:t>Date:</a:t>
            </a:r>
          </a:p>
          <a:p>
            <a:pPr lvl="3"/>
            <a:r>
              <a:rPr lang="en-US" dirty="0"/>
              <a:t>Subject:</a:t>
            </a:r>
          </a:p>
          <a:p>
            <a:pPr lvl="4"/>
            <a:r>
              <a:rPr lang="en-US" dirty="0"/>
              <a:t>Sub-item</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22933" y="4600016"/>
            <a:ext cx="1250768" cy="273844"/>
          </a:xfrm>
          <a:prstGeom prst="rect">
            <a:avLst/>
          </a:prstGeom>
        </p:spPr>
      </p:pic>
      <p:sp>
        <p:nvSpPr>
          <p:cNvPr id="6" name="Slide Number Placeholder 5"/>
          <p:cNvSpPr>
            <a:spLocks noGrp="1"/>
          </p:cNvSpPr>
          <p:nvPr>
            <p:ph type="sldNum" sz="quarter" idx="4"/>
          </p:nvPr>
        </p:nvSpPr>
        <p:spPr>
          <a:xfrm>
            <a:off x="8359070" y="4849965"/>
            <a:ext cx="514631" cy="273844"/>
          </a:xfrm>
          <a:prstGeom prst="rect">
            <a:avLst/>
          </a:prstGeom>
        </p:spPr>
        <p:txBody>
          <a:bodyPr vert="horz" lIns="91440" tIns="45720" rIns="91440" bIns="45720" rtlCol="0" anchor="ctr"/>
          <a:lstStyle>
            <a:lvl1pPr algn="r">
              <a:defRPr sz="900">
                <a:solidFill>
                  <a:schemeClr val="bg2">
                    <a:lumMod val="75000"/>
                  </a:schemeClr>
                </a:solidFill>
              </a:defRPr>
            </a:lvl1pPr>
          </a:lstStyle>
          <a:p>
            <a:fld id="{515348B9-AF07-468C-ACD6-2781480BFF89}" type="slidenum">
              <a:rPr lang="en-US" smtClean="0"/>
              <a:pPr/>
              <a:t>‹#›</a:t>
            </a:fld>
            <a:endParaRPr lang="en-US"/>
          </a:p>
        </p:txBody>
      </p:sp>
      <p:pic>
        <p:nvPicPr>
          <p:cNvPr id="29700" name="Picture 4" descr="Technische Universität Berlin – Wikipedia">
            <a:extLst>
              <a:ext uri="{FF2B5EF4-FFF2-40B4-BE49-F238E27FC236}">
                <a16:creationId xmlns:a16="http://schemas.microsoft.com/office/drawing/2014/main" id="{A9403F5F-9664-456D-A9E5-A3C620E430B4}"/>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26221" y="4591919"/>
            <a:ext cx="651795" cy="3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238400"/>
      </p:ext>
    </p:extLst>
  </p:cSld>
  <p:clrMap bg1="lt1" tx1="dk1" bg2="lt2" tx2="dk2" accent1="accent1" accent2="accent2" accent3="accent3" accent4="accent4" accent5="accent5" accent6="accent6" hlink="hlink" folHlink="folHlink"/>
  <p:sldLayoutIdLst>
    <p:sldLayoutId id="2147484162" r:id="rId1"/>
  </p:sldLayoutIdLst>
  <p:hf hdr="0" ftr="0" dt="0"/>
  <p:txStyles>
    <p:titleStyle>
      <a:lvl1pPr algn="l" defTabSz="685509" rtl="0" eaLnBrk="1" latinLnBrk="0" hangingPunct="1">
        <a:lnSpc>
          <a:spcPts val="2579"/>
        </a:lnSpc>
        <a:spcBef>
          <a:spcPct val="0"/>
        </a:spcBef>
        <a:buNone/>
        <a:defRPr sz="2399" kern="1200">
          <a:solidFill>
            <a:schemeClr val="tx1"/>
          </a:solidFill>
          <a:latin typeface="+mj-lt"/>
          <a:ea typeface="Microsoft YaHei" panose="020B0503020204020204" pitchFamily="34" charset="-122"/>
          <a:cs typeface="+mj-cs"/>
        </a:defRPr>
      </a:lvl1pPr>
    </p:titleStyle>
    <p:bodyStyle>
      <a:lvl1pPr marL="0" indent="0" algn="l" defTabSz="685509" rtl="0" eaLnBrk="1" latinLnBrk="0" hangingPunct="1">
        <a:lnSpc>
          <a:spcPct val="100000"/>
        </a:lnSpc>
        <a:spcBef>
          <a:spcPts val="0"/>
        </a:spcBef>
        <a:buFontTx/>
        <a:buNone/>
        <a:defRPr lang="en-US" sz="1050" kern="1200" dirty="0" smtClean="0">
          <a:solidFill>
            <a:schemeClr val="tx1"/>
          </a:solidFill>
          <a:latin typeface="+mj-lt"/>
          <a:ea typeface="Microsoft YaHei" panose="020B0503020204020204" pitchFamily="34" charset="-122"/>
          <a:cs typeface="Arial" panose="020B0604020202020204" pitchFamily="34" charset="0"/>
        </a:defRPr>
      </a:lvl1pPr>
      <a:lvl2pPr marL="342755" indent="0" algn="l" defTabSz="685509" rtl="0" eaLnBrk="1" latinLnBrk="0" hangingPunct="1">
        <a:lnSpc>
          <a:spcPct val="90000"/>
        </a:lnSpc>
        <a:spcBef>
          <a:spcPts val="375"/>
        </a:spcBef>
        <a:buFontTx/>
        <a:buNone/>
        <a:defRPr lang="en-US" sz="1050" kern="1200" dirty="0" smtClean="0">
          <a:solidFill>
            <a:schemeClr val="tx1"/>
          </a:solidFill>
          <a:latin typeface="+mj-lt"/>
          <a:ea typeface="+mn-ea"/>
          <a:cs typeface="Arial" panose="020B0604020202020204" pitchFamily="34" charset="0"/>
        </a:defRPr>
      </a:lvl2pPr>
      <a:lvl3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3pPr>
      <a:lvl4pPr marL="0"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4pPr>
      <a:lvl5pPr marL="342763" indent="0" algn="l" defTabSz="685509"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5pPr>
      <a:lvl6pPr marL="188514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03"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658"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11" indent="-171377" algn="l" defTabSz="685509"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09" rtl="0" eaLnBrk="1" latinLnBrk="0" hangingPunct="1">
        <a:defRPr sz="1349" kern="1200">
          <a:solidFill>
            <a:schemeClr val="tx1"/>
          </a:solidFill>
          <a:latin typeface="+mn-lt"/>
          <a:ea typeface="+mn-ea"/>
          <a:cs typeface="+mn-cs"/>
        </a:defRPr>
      </a:lvl1pPr>
      <a:lvl2pPr marL="342755" algn="l" defTabSz="685509" rtl="0" eaLnBrk="1" latinLnBrk="0" hangingPunct="1">
        <a:defRPr sz="1349" kern="1200">
          <a:solidFill>
            <a:schemeClr val="tx1"/>
          </a:solidFill>
          <a:latin typeface="+mn-lt"/>
          <a:ea typeface="+mn-ea"/>
          <a:cs typeface="+mn-cs"/>
        </a:defRPr>
      </a:lvl2pPr>
      <a:lvl3pPr marL="685509" algn="l" defTabSz="685509" rtl="0" eaLnBrk="1" latinLnBrk="0" hangingPunct="1">
        <a:defRPr sz="1349" kern="1200">
          <a:solidFill>
            <a:schemeClr val="tx1"/>
          </a:solidFill>
          <a:latin typeface="+mn-lt"/>
          <a:ea typeface="+mn-ea"/>
          <a:cs typeface="+mn-cs"/>
        </a:defRPr>
      </a:lvl3pPr>
      <a:lvl4pPr marL="1028263" algn="l" defTabSz="685509" rtl="0" eaLnBrk="1" latinLnBrk="0" hangingPunct="1">
        <a:defRPr sz="1349" kern="1200">
          <a:solidFill>
            <a:schemeClr val="tx1"/>
          </a:solidFill>
          <a:latin typeface="+mn-lt"/>
          <a:ea typeface="+mn-ea"/>
          <a:cs typeface="+mn-cs"/>
        </a:defRPr>
      </a:lvl4pPr>
      <a:lvl5pPr marL="1371017" algn="l" defTabSz="685509" rtl="0" eaLnBrk="1" latinLnBrk="0" hangingPunct="1">
        <a:defRPr sz="1349" kern="1200">
          <a:solidFill>
            <a:schemeClr val="tx1"/>
          </a:solidFill>
          <a:latin typeface="+mn-lt"/>
          <a:ea typeface="+mn-ea"/>
          <a:cs typeface="+mn-cs"/>
        </a:defRPr>
      </a:lvl5pPr>
      <a:lvl6pPr marL="1713771" algn="l" defTabSz="685509" rtl="0" eaLnBrk="1" latinLnBrk="0" hangingPunct="1">
        <a:defRPr sz="1349" kern="1200">
          <a:solidFill>
            <a:schemeClr val="tx1"/>
          </a:solidFill>
          <a:latin typeface="+mn-lt"/>
          <a:ea typeface="+mn-ea"/>
          <a:cs typeface="+mn-cs"/>
        </a:defRPr>
      </a:lvl6pPr>
      <a:lvl7pPr marL="2056526" algn="l" defTabSz="685509" rtl="0" eaLnBrk="1" latinLnBrk="0" hangingPunct="1">
        <a:defRPr sz="1349" kern="1200">
          <a:solidFill>
            <a:schemeClr val="tx1"/>
          </a:solidFill>
          <a:latin typeface="+mn-lt"/>
          <a:ea typeface="+mn-ea"/>
          <a:cs typeface="+mn-cs"/>
        </a:defRPr>
      </a:lvl7pPr>
      <a:lvl8pPr marL="2399280" algn="l" defTabSz="685509" rtl="0" eaLnBrk="1" latinLnBrk="0" hangingPunct="1">
        <a:defRPr sz="1349" kern="1200">
          <a:solidFill>
            <a:schemeClr val="tx1"/>
          </a:solidFill>
          <a:latin typeface="+mn-lt"/>
          <a:ea typeface="+mn-ea"/>
          <a:cs typeface="+mn-cs"/>
        </a:defRPr>
      </a:lvl8pPr>
      <a:lvl9pPr marL="2742034" algn="l" defTabSz="685509" rtl="0" eaLnBrk="1" latinLnBrk="0" hangingPunct="1">
        <a:defRPr sz="134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400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ext Box 5"/>
          <p:cNvSpPr txBox="1">
            <a:spLocks noChangeArrowheads="1"/>
          </p:cNvSpPr>
          <p:nvPr userDrawn="1"/>
        </p:nvSpPr>
        <p:spPr bwMode="auto">
          <a:xfrm>
            <a:off x="123396" y="4987211"/>
            <a:ext cx="1011727" cy="92333"/>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4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684938" fontAlgn="auto">
              <a:spcBef>
                <a:spcPts val="0"/>
              </a:spcBef>
              <a:spcAft>
                <a:spcPts val="0"/>
              </a:spcAft>
              <a:defRPr/>
            </a:pPr>
            <a:r>
              <a:rPr lang="en-US" altLang="zh-CN" sz="600" kern="0" dirty="0">
                <a:solidFill>
                  <a:srgbClr val="000000">
                    <a:lumMod val="50000"/>
                    <a:lumOff val="50000"/>
                  </a:srgbClr>
                </a:solidFill>
                <a:latin typeface="FrutigerNext LT Light" panose="020B0403040504020204" pitchFamily="34" charset="0"/>
                <a:ea typeface="MS PGothic" pitchFamily="34" charset="-128"/>
              </a:rPr>
              <a:t>ULTRA-SCALE AIOPS LAB     </a:t>
            </a:r>
            <a:fld id="{F350CB96-EF0E-44F1-90D2-2D2DCEB1810F}" type="slidenum">
              <a:rPr lang="de-DE" altLang="zh-CN" sz="600" smtClean="0">
                <a:solidFill>
                  <a:srgbClr val="FFFFFF">
                    <a:lumMod val="65000"/>
                  </a:srgbClr>
                </a:solidFill>
                <a:latin typeface="FrutigerNext LT Light" panose="020B0403040504020204" pitchFamily="34" charset="0"/>
              </a:rPr>
              <a:pPr defTabSz="684938" fontAlgn="auto">
                <a:spcBef>
                  <a:spcPts val="0"/>
                </a:spcBef>
                <a:spcAft>
                  <a:spcPts val="0"/>
                </a:spcAft>
                <a:defRPr/>
              </a:pPr>
              <a:t>‹#›</a:t>
            </a:fld>
            <a:endParaRPr lang="en-GB" altLang="zh-CN" sz="400" dirty="0">
              <a:solidFill>
                <a:srgbClr val="FFFFFF">
                  <a:lumMod val="65000"/>
                </a:srgbClr>
              </a:solidFill>
              <a:latin typeface="FrutigerNext LT Light" panose="020B0403040504020204" pitchFamily="34" charset="0"/>
            </a:endParaRPr>
          </a:p>
        </p:txBody>
      </p:sp>
    </p:spTree>
    <p:extLst>
      <p:ext uri="{BB962C8B-B14F-4D97-AF65-F5344CB8AC3E}">
        <p14:creationId xmlns:p14="http://schemas.microsoft.com/office/powerpoint/2010/main" val="3740777270"/>
      </p:ext>
    </p:extLst>
  </p:cSld>
  <p:clrMap bg1="lt1" tx1="dk1" bg2="lt2" tx2="dk2" accent1="accent1" accent2="accent2" accent3="accent3" accent4="accent4" accent5="accent5" accent6="accent6" hlink="hlink" folHlink="folHlink"/>
  <p:sldLayoutIdLst>
    <p:sldLayoutId id="2147484164" r:id="rId1"/>
    <p:sldLayoutId id="2147484165"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CD1975-F435-0C43-9931-DC58CEAFFC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79176" y="3929431"/>
            <a:ext cx="1406151" cy="304436"/>
          </a:xfrm>
          <a:prstGeom prst="rect">
            <a:avLst/>
          </a:prstGeom>
        </p:spPr>
      </p:pic>
      <p:sp>
        <p:nvSpPr>
          <p:cNvPr id="6" name="Text Placeholder 1">
            <a:extLst>
              <a:ext uri="{FF2B5EF4-FFF2-40B4-BE49-F238E27FC236}">
                <a16:creationId xmlns:a16="http://schemas.microsoft.com/office/drawing/2014/main" id="{A24FF637-3127-064E-84EE-A0C7EB5BEE96}"/>
              </a:ext>
            </a:extLst>
          </p:cNvPr>
          <p:cNvSpPr txBox="1">
            <a:spLocks/>
          </p:cNvSpPr>
          <p:nvPr userDrawn="1"/>
        </p:nvSpPr>
        <p:spPr>
          <a:xfrm>
            <a:off x="5982183" y="1757452"/>
            <a:ext cx="2417931" cy="152247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798"/>
              </a:lnSpc>
            </a:pPr>
            <a:r>
              <a:rPr kumimoji="1" lang="en-US" altLang="zh-CN" sz="637" b="1" baseline="0" dirty="0">
                <a:solidFill>
                  <a:srgbClr val="1D1D1B"/>
                </a:solidFill>
                <a:latin typeface="+mj-lt"/>
              </a:rPr>
              <a:t>Copyright©2019 Huawei Technologies Co., Ltd.</a:t>
            </a:r>
            <a:br>
              <a:rPr kumimoji="1" lang="en-US" altLang="zh-CN" sz="637" b="1" baseline="0" dirty="0">
                <a:solidFill>
                  <a:srgbClr val="1D1D1B"/>
                </a:solidFill>
                <a:latin typeface="+mj-lt"/>
              </a:rPr>
            </a:br>
            <a:r>
              <a:rPr kumimoji="1" lang="en-US" altLang="zh-CN" sz="637" b="1" baseline="0" dirty="0">
                <a:solidFill>
                  <a:srgbClr val="1D1D1B"/>
                </a:solidFill>
                <a:latin typeface="+mj-lt"/>
              </a:rPr>
              <a:t>All Rights Reserved.</a:t>
            </a:r>
            <a:br>
              <a:rPr kumimoji="1" lang="en-US" altLang="zh-CN" sz="584" dirty="0">
                <a:solidFill>
                  <a:srgbClr val="1D1D1B"/>
                </a:solidFill>
                <a:latin typeface="+mn-lt"/>
              </a:rPr>
            </a:br>
            <a:br>
              <a:rPr kumimoji="1" lang="en-US" altLang="zh-CN" sz="584" dirty="0">
                <a:solidFill>
                  <a:srgbClr val="1D1D1B"/>
                </a:solidFill>
                <a:latin typeface="+mn-lt"/>
              </a:rPr>
            </a:br>
            <a:r>
              <a:rPr kumimoji="1" lang="en-US" altLang="zh-CN" sz="637" baseline="0" dirty="0">
                <a:solidFill>
                  <a:srgbClr val="1D1D1B"/>
                </a:solidFill>
                <a:latin typeface="+mn-lt"/>
                <a:cs typeface="Arial" panose="020B0604020202020204" pitchFamily="34" charset="0"/>
              </a:rPr>
              <a:t>The information in this document may contain predictive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statements including, without limitation, statements regarding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 future financial and operating results, future product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portfolio, new technology, etc. There are a number of factors that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could cause actual results and developments to differ materially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from those expressed or implied in the predictive statements.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Therefore, such information is provided for reference purpose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only and constitutes neither an offer nor an acceptance. Huawei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may change the information at any time without notice. </a:t>
            </a:r>
          </a:p>
          <a:p>
            <a:pPr>
              <a:lnSpc>
                <a:spcPts val="798"/>
              </a:lnSpc>
            </a:pPr>
            <a:endParaRPr kumimoji="1" lang="zh-CN" altLang="en-US" sz="584" dirty="0">
              <a:solidFill>
                <a:srgbClr val="1D1D1B"/>
              </a:solidFill>
              <a:latin typeface="+mn-lt"/>
            </a:endParaRPr>
          </a:p>
        </p:txBody>
      </p:sp>
      <p:sp>
        <p:nvSpPr>
          <p:cNvPr id="9" name="Subtitle 6">
            <a:extLst>
              <a:ext uri="{FF2B5EF4-FFF2-40B4-BE49-F238E27FC236}">
                <a16:creationId xmlns:a16="http://schemas.microsoft.com/office/drawing/2014/main" id="{FBF16AD5-9EBA-8547-984B-E4E106BBD6C0}"/>
              </a:ext>
            </a:extLst>
          </p:cNvPr>
          <p:cNvSpPr txBox="1">
            <a:spLocks/>
          </p:cNvSpPr>
          <p:nvPr userDrawn="1"/>
        </p:nvSpPr>
        <p:spPr>
          <a:xfrm>
            <a:off x="5980920" y="1240823"/>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0"/>
              </a:lnSpc>
            </a:pPr>
            <a:r>
              <a:rPr kumimoji="1" lang="en-US" altLang="zh-CN" sz="900" dirty="0">
                <a:solidFill>
                  <a:srgbClr val="1D1D1B"/>
                </a:solidFill>
                <a:latin typeface="+mn-lt"/>
                <a:cs typeface="Arial" panose="020B0604020202020204" pitchFamily="34" charset="0"/>
              </a:rPr>
              <a:t>Bring digital to every person, home and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organization for a fully connected,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intelligent world.</a:t>
            </a:r>
            <a:endParaRPr kumimoji="1" lang="zh-CN" altLang="en-US" sz="900" dirty="0">
              <a:solidFill>
                <a:srgbClr val="1D1D1B"/>
              </a:solidFill>
              <a:latin typeface="+mn-lt"/>
              <a:ea typeface="Microsoft YaHei" charset="-122"/>
              <a:cs typeface="Microsoft YaHei" charset="-122"/>
            </a:endParaRPr>
          </a:p>
        </p:txBody>
      </p:sp>
      <p:sp>
        <p:nvSpPr>
          <p:cNvPr id="3" name="Title Placeholder 2"/>
          <p:cNvSpPr>
            <a:spLocks noGrp="1"/>
          </p:cNvSpPr>
          <p:nvPr>
            <p:ph type="title"/>
          </p:nvPr>
        </p:nvSpPr>
        <p:spPr>
          <a:xfrm>
            <a:off x="404843" y="1240823"/>
            <a:ext cx="3903104" cy="203910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1912189528"/>
      </p:ext>
    </p:extLst>
  </p:cSld>
  <p:clrMap bg1="lt1" tx1="dk1" bg2="lt2" tx2="dk2" accent1="accent1" accent2="accent2" accent3="accent3" accent4="accent4" accent5="accent5" accent6="accent6" hlink="hlink" folHlink="folHlink"/>
  <p:sldLayoutIdLst>
    <p:sldLayoutId id="2147484167" r:id="rId1"/>
  </p:sldLayoutIdLst>
  <p:hf hdr="0" ftr="0" dt="0"/>
  <p:txStyles>
    <p:titleStyle>
      <a:lvl1pPr algn="l" defTabSz="890470" rtl="0" eaLnBrk="1" latinLnBrk="0" hangingPunct="1">
        <a:lnSpc>
          <a:spcPct val="90000"/>
        </a:lnSpc>
        <a:spcBef>
          <a:spcPct val="0"/>
        </a:spcBef>
        <a:buNone/>
        <a:defRPr sz="3599" b="0" kern="1200">
          <a:solidFill>
            <a:schemeClr val="tx1"/>
          </a:solidFill>
          <a:latin typeface="+mj-lt"/>
          <a:ea typeface="Microsoft YaHei" panose="020B0503020204020204" pitchFamily="34" charset="-122"/>
          <a:cs typeface="Arial" panose="020B0604020202020204" pitchFamily="34" charset="0"/>
        </a:defRPr>
      </a:lvl1pPr>
    </p:titleStyle>
    <p:bodyStyle>
      <a:lvl1pPr marL="0" indent="0" algn="l" defTabSz="890470" rtl="0" eaLnBrk="1" latinLnBrk="0" hangingPunct="1">
        <a:lnSpc>
          <a:spcPct val="90000"/>
        </a:lnSpc>
        <a:spcBef>
          <a:spcPts val="974"/>
        </a:spcBef>
        <a:buFont typeface="Arial" panose="020B0604020202020204" pitchFamily="34" charset="0"/>
        <a:buNone/>
        <a:defRPr sz="1364" kern="1200">
          <a:solidFill>
            <a:srgbClr val="FFFFFF"/>
          </a:solidFill>
          <a:latin typeface="Microsoft YaHei" panose="020B0503020204020204" pitchFamily="34" charset="-122"/>
          <a:ea typeface="Microsoft YaHei" panose="020B0503020204020204" pitchFamily="34" charset="-122"/>
          <a:cs typeface="+mn-cs"/>
        </a:defRPr>
      </a:lvl1pPr>
      <a:lvl2pPr marL="445236" indent="0" algn="l" defTabSz="890470" rtl="0" eaLnBrk="1" latinLnBrk="0" hangingPunct="1">
        <a:lnSpc>
          <a:spcPct val="90000"/>
        </a:lnSpc>
        <a:spcBef>
          <a:spcPts val="487"/>
        </a:spcBef>
        <a:buFont typeface="Arial" panose="020B0604020202020204" pitchFamily="34" charset="0"/>
        <a:buNone/>
        <a:defRPr sz="2338" kern="1200">
          <a:solidFill>
            <a:schemeClr val="tx1"/>
          </a:solidFill>
          <a:latin typeface="+mn-lt"/>
          <a:ea typeface="+mn-ea"/>
          <a:cs typeface="+mn-cs"/>
        </a:defRPr>
      </a:lvl2pPr>
      <a:lvl3pPr marL="890470" indent="0" algn="l" defTabSz="890470" rtl="0" eaLnBrk="1" latinLnBrk="0" hangingPunct="1">
        <a:lnSpc>
          <a:spcPct val="90000"/>
        </a:lnSpc>
        <a:spcBef>
          <a:spcPts val="487"/>
        </a:spcBef>
        <a:buFont typeface="Arial" panose="020B0604020202020204" pitchFamily="34" charset="0"/>
        <a:buNone/>
        <a:defRPr sz="1948" kern="1200">
          <a:solidFill>
            <a:schemeClr val="tx1"/>
          </a:solidFill>
          <a:latin typeface="+mn-lt"/>
          <a:ea typeface="+mn-ea"/>
          <a:cs typeface="+mn-cs"/>
        </a:defRPr>
      </a:lvl3pPr>
      <a:lvl4pPr marL="1335706"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4pPr>
      <a:lvl5pPr marL="1780942" indent="0" algn="l" defTabSz="890470"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5pPr>
      <a:lvl6pPr marL="2448795"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402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264"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9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70" rtl="0" eaLnBrk="1" latinLnBrk="0" hangingPunct="1">
        <a:defRPr sz="1753" kern="1200">
          <a:solidFill>
            <a:schemeClr val="tx1"/>
          </a:solidFill>
          <a:latin typeface="+mn-lt"/>
          <a:ea typeface="+mn-ea"/>
          <a:cs typeface="+mn-cs"/>
        </a:defRPr>
      </a:lvl1pPr>
      <a:lvl2pPr marL="445236" algn="l" defTabSz="890470" rtl="0" eaLnBrk="1" latinLnBrk="0" hangingPunct="1">
        <a:defRPr sz="1753" kern="1200">
          <a:solidFill>
            <a:schemeClr val="tx1"/>
          </a:solidFill>
          <a:latin typeface="+mn-lt"/>
          <a:ea typeface="+mn-ea"/>
          <a:cs typeface="+mn-cs"/>
        </a:defRPr>
      </a:lvl2pPr>
      <a:lvl3pPr marL="890470" algn="l" defTabSz="890470" rtl="0" eaLnBrk="1" latinLnBrk="0" hangingPunct="1">
        <a:defRPr sz="1753" kern="1200">
          <a:solidFill>
            <a:schemeClr val="tx1"/>
          </a:solidFill>
          <a:latin typeface="+mn-lt"/>
          <a:ea typeface="+mn-ea"/>
          <a:cs typeface="+mn-cs"/>
        </a:defRPr>
      </a:lvl3pPr>
      <a:lvl4pPr marL="1335706" algn="l" defTabSz="890470" rtl="0" eaLnBrk="1" latinLnBrk="0" hangingPunct="1">
        <a:defRPr sz="1753" kern="1200">
          <a:solidFill>
            <a:schemeClr val="tx1"/>
          </a:solidFill>
          <a:latin typeface="+mn-lt"/>
          <a:ea typeface="+mn-ea"/>
          <a:cs typeface="+mn-cs"/>
        </a:defRPr>
      </a:lvl4pPr>
      <a:lvl5pPr marL="1780942" algn="l" defTabSz="890470" rtl="0" eaLnBrk="1" latinLnBrk="0" hangingPunct="1">
        <a:defRPr sz="1753" kern="1200">
          <a:solidFill>
            <a:schemeClr val="tx1"/>
          </a:solidFill>
          <a:latin typeface="+mn-lt"/>
          <a:ea typeface="+mn-ea"/>
          <a:cs typeface="+mn-cs"/>
        </a:defRPr>
      </a:lvl5pPr>
      <a:lvl6pPr marL="2226176" algn="l" defTabSz="890470" rtl="0" eaLnBrk="1" latinLnBrk="0" hangingPunct="1">
        <a:defRPr sz="1753" kern="1200">
          <a:solidFill>
            <a:schemeClr val="tx1"/>
          </a:solidFill>
          <a:latin typeface="+mn-lt"/>
          <a:ea typeface="+mn-ea"/>
          <a:cs typeface="+mn-cs"/>
        </a:defRPr>
      </a:lvl6pPr>
      <a:lvl7pPr marL="2671411" algn="l" defTabSz="890470" rtl="0" eaLnBrk="1" latinLnBrk="0" hangingPunct="1">
        <a:defRPr sz="1753" kern="1200">
          <a:solidFill>
            <a:schemeClr val="tx1"/>
          </a:solidFill>
          <a:latin typeface="+mn-lt"/>
          <a:ea typeface="+mn-ea"/>
          <a:cs typeface="+mn-cs"/>
        </a:defRPr>
      </a:lvl7pPr>
      <a:lvl8pPr marL="3116648" algn="l" defTabSz="890470" rtl="0" eaLnBrk="1" latinLnBrk="0" hangingPunct="1">
        <a:defRPr sz="1753" kern="1200">
          <a:solidFill>
            <a:schemeClr val="tx1"/>
          </a:solidFill>
          <a:latin typeface="+mn-lt"/>
          <a:ea typeface="+mn-ea"/>
          <a:cs typeface="+mn-cs"/>
        </a:defRPr>
      </a:lvl8pPr>
      <a:lvl9pPr marL="3561882" algn="l" defTabSz="890470" rtl="0" eaLnBrk="1" latinLnBrk="0" hangingPunct="1">
        <a:defRPr sz="1753" kern="1200">
          <a:solidFill>
            <a:schemeClr val="tx1"/>
          </a:solidFill>
          <a:latin typeface="+mn-lt"/>
          <a:ea typeface="+mn-ea"/>
          <a:cs typeface="+mn-cs"/>
        </a:defRPr>
      </a:lvl9pPr>
    </p:otherStyle>
  </p:txStyles>
  <p:extLst>
    <p:ext uri="{27BBF7A9-308A-43DC-89C8-2F10F3537804}">
      <p15:sldGuideLst xmlns:p15="http://schemas.microsoft.com/office/powerpoint/2012/main">
        <p15:guide id="4" pos="72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scholar.google.com/citations?user=n9JFmAkAAAAJ&amp;hl" TargetMode="External"/><Relationship Id="rId5" Type="http://schemas.openxmlformats.org/officeDocument/2006/relationships/hyperlink" Target="https://www.slideshare.net/JorgeCardoso4" TargetMode="External"/><Relationship Id="rId4" Type="http://schemas.openxmlformats.org/officeDocument/2006/relationships/hyperlink" Target="http://jorge-cardoso.github.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openstack.org/openstack-dev/devstac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gif"/><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18" Type="http://schemas.openxmlformats.org/officeDocument/2006/relationships/image" Target="../media/image42.pn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17" Type="http://schemas.openxmlformats.org/officeDocument/2006/relationships/image" Target="../media/image41.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jpeg"/><Relationship Id="rId10" Type="http://schemas.openxmlformats.org/officeDocument/2006/relationships/image" Target="../media/image34.jpeg"/><Relationship Id="rId19" Type="http://schemas.openxmlformats.org/officeDocument/2006/relationships/image" Target="../media/image43.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8.jpe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4841" y="420335"/>
            <a:ext cx="5941691" cy="715046"/>
          </a:xfrm>
        </p:spPr>
        <p:txBody>
          <a:bodyPr>
            <a:normAutofit fontScale="90000"/>
          </a:bodyPr>
          <a:lstStyle/>
          <a:p>
            <a:pPr>
              <a:lnSpc>
                <a:spcPct val="100000"/>
              </a:lnSpc>
            </a:pPr>
            <a:r>
              <a:rPr lang="en-US" dirty="0"/>
              <a:t>Intelligent Cloud Operations</a:t>
            </a:r>
            <a:br>
              <a:rPr lang="en-US" dirty="0"/>
            </a:br>
            <a:r>
              <a:rPr lang="en-US" dirty="0"/>
              <a:t>Part 2. OpenStack Cloud Operating System</a:t>
            </a:r>
          </a:p>
        </p:txBody>
      </p:sp>
      <p:sp>
        <p:nvSpPr>
          <p:cNvPr id="3" name="Text Placeholder 2"/>
          <p:cNvSpPr>
            <a:spLocks noGrp="1"/>
          </p:cNvSpPr>
          <p:nvPr>
            <p:ph type="body" sz="quarter" idx="11"/>
          </p:nvPr>
        </p:nvSpPr>
        <p:spPr>
          <a:xfrm>
            <a:off x="313401" y="1099901"/>
            <a:ext cx="5941691" cy="592235"/>
          </a:xfrm>
        </p:spPr>
        <p:txBody>
          <a:bodyPr/>
          <a:lstStyle/>
          <a:p>
            <a:pPr>
              <a:lnSpc>
                <a:spcPct val="150000"/>
              </a:lnSpc>
              <a:buClr>
                <a:schemeClr val="tx2"/>
              </a:buClr>
            </a:pPr>
            <a:r>
              <a:rPr lang="en-US" altLang="zh-CN" sz="800" b="1" dirty="0">
                <a:latin typeface="Arial" pitchFamily="34" charset="0"/>
              </a:rPr>
              <a:t>Definition </a:t>
            </a:r>
            <a:r>
              <a:rPr lang="en-US" altLang="zh-CN" sz="800" dirty="0">
                <a:latin typeface="Arial" pitchFamily="34" charset="0"/>
              </a:rPr>
              <a:t>(</a:t>
            </a:r>
            <a:r>
              <a:rPr lang="en-US" sz="800" dirty="0">
                <a:latin typeface="Arial" charset="0"/>
                <a:ea typeface="Arial" charset="0"/>
                <a:cs typeface="Arial" charset="0"/>
              </a:rPr>
              <a:t>Gartner</a:t>
            </a:r>
            <a:r>
              <a:rPr lang="en-US" altLang="zh-CN" sz="800" dirty="0">
                <a:latin typeface="Arial" pitchFamily="34" charset="0"/>
              </a:rPr>
              <a:t>)</a:t>
            </a:r>
            <a:r>
              <a:rPr lang="en-US" altLang="zh-CN" sz="800" b="1" dirty="0">
                <a:latin typeface="Arial" pitchFamily="34" charset="0"/>
              </a:rPr>
              <a:t> </a:t>
            </a:r>
            <a:r>
              <a:rPr lang="en-US" altLang="zh-CN" sz="800" dirty="0">
                <a:latin typeface="Arial" pitchFamily="34" charset="0"/>
              </a:rPr>
              <a:t>[</a:t>
            </a:r>
            <a:r>
              <a:rPr lang="en-US" altLang="zh-CN" sz="800" b="1" dirty="0" err="1">
                <a:latin typeface="Arial" pitchFamily="34" charset="0"/>
              </a:rPr>
              <a:t>AIOps</a:t>
            </a:r>
            <a:r>
              <a:rPr lang="en-US" altLang="zh-CN" sz="800" dirty="0">
                <a:latin typeface="Arial" pitchFamily="34" charset="0"/>
              </a:rPr>
              <a:t>]</a:t>
            </a:r>
          </a:p>
          <a:p>
            <a:pPr marL="0" lvl="1" indent="-9525">
              <a:spcAft>
                <a:spcPts val="0"/>
              </a:spcAft>
            </a:pPr>
            <a:r>
              <a:rPr lang="en-US" sz="800" dirty="0" err="1">
                <a:latin typeface="Arial" charset="0"/>
                <a:ea typeface="Arial" charset="0"/>
                <a:cs typeface="Arial" charset="0"/>
              </a:rPr>
              <a:t>AIOps</a:t>
            </a:r>
            <a:r>
              <a:rPr lang="en-US" sz="800" dirty="0">
                <a:latin typeface="Arial" charset="0"/>
                <a:ea typeface="Arial" charset="0"/>
                <a:cs typeface="Arial" charset="0"/>
              </a:rPr>
              <a:t> platforms utilize big data, modern machine learning and other advanced analytics technologies to directly and indirectly enhance IT operations (monitoring, automation and service desk) functions with proactive, personal and dynamic insight. 	</a:t>
            </a:r>
            <a:endParaRPr lang="en-US" dirty="0"/>
          </a:p>
        </p:txBody>
      </p:sp>
      <p:sp>
        <p:nvSpPr>
          <p:cNvPr id="6" name="Text Placeholder 4"/>
          <p:cNvSpPr txBox="1">
            <a:spLocks/>
          </p:cNvSpPr>
          <p:nvPr/>
        </p:nvSpPr>
        <p:spPr>
          <a:xfrm>
            <a:off x="0" y="4035050"/>
            <a:ext cx="2037425" cy="790950"/>
          </a:xfrm>
          <a:prstGeom prst="rect">
            <a:avLst/>
          </a:prstGeom>
        </p:spPr>
        <p:txBody>
          <a:bodyPr/>
          <a:lstStyle>
            <a:lvl1pPr marL="342900" indent="-342900" algn="l" rtl="0" eaLnBrk="0" fontAlgn="base" hangingPunct="0">
              <a:spcBef>
                <a:spcPct val="20000"/>
              </a:spcBef>
              <a:spcAft>
                <a:spcPct val="0"/>
              </a:spcAft>
              <a:buClr>
                <a:srgbClr val="990000"/>
              </a:buClr>
              <a:buChar char="•"/>
              <a:defRPr sz="105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charset="0"/>
              <a:buChar char="»"/>
              <a:defRPr sz="105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05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05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spcBef>
                <a:spcPts val="0"/>
              </a:spcBef>
              <a:buNone/>
            </a:pPr>
            <a:r>
              <a:rPr lang="en-US" sz="600" b="0" kern="0" dirty="0"/>
              <a:t>Prof. Jorge Cardoso</a:t>
            </a:r>
          </a:p>
          <a:p>
            <a:pPr marL="0" indent="0">
              <a:spcBef>
                <a:spcPts val="0"/>
              </a:spcBef>
              <a:buNone/>
            </a:pPr>
            <a:r>
              <a:rPr lang="en-US" sz="600" b="0" kern="0" dirty="0"/>
              <a:t>E-mail: jorge.cardoso@huawei.com</a:t>
            </a:r>
          </a:p>
          <a:p>
            <a:pPr marL="0" indent="0">
              <a:spcBef>
                <a:spcPts val="0"/>
              </a:spcBef>
              <a:buNone/>
            </a:pPr>
            <a:r>
              <a:rPr lang="en-US" sz="600" b="0" kern="0" dirty="0"/>
              <a:t>Large-scale </a:t>
            </a:r>
            <a:r>
              <a:rPr lang="en-US" sz="600" b="0" kern="0" dirty="0" err="1"/>
              <a:t>AIOps</a:t>
            </a:r>
            <a:r>
              <a:rPr lang="en-US" sz="600" b="0" kern="0" dirty="0"/>
              <a:t> Lab/SRE Dept.</a:t>
            </a:r>
          </a:p>
          <a:p>
            <a:pPr marL="0" indent="0">
              <a:spcBef>
                <a:spcPts val="0"/>
              </a:spcBef>
              <a:buNone/>
            </a:pPr>
            <a:r>
              <a:rPr lang="en-US" sz="600" b="0" kern="0" dirty="0"/>
              <a:t>Munich and Ireland Research Center</a:t>
            </a:r>
          </a:p>
          <a:p>
            <a:pPr marL="0" indent="0">
              <a:spcBef>
                <a:spcPts val="0"/>
              </a:spcBef>
              <a:buNone/>
            </a:pPr>
            <a:endParaRPr lang="en-US" sz="600" b="0" kern="0" dirty="0"/>
          </a:p>
          <a:p>
            <a:pPr marL="0" indent="0">
              <a:spcBef>
                <a:spcPts val="0"/>
              </a:spcBef>
              <a:buNone/>
            </a:pPr>
            <a:r>
              <a:rPr lang="en-US" sz="600" b="0" kern="0" dirty="0"/>
              <a:t>2020</a:t>
            </a:r>
          </a:p>
        </p:txBody>
      </p:sp>
    </p:spTree>
    <p:extLst>
      <p:ext uri="{BB962C8B-B14F-4D97-AF65-F5344CB8AC3E}">
        <p14:creationId xmlns:p14="http://schemas.microsoft.com/office/powerpoint/2010/main" val="22231549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a:t>
            </a:r>
            <a:br>
              <a:rPr lang="en-US" sz="1400" dirty="0">
                <a:latin typeface="Arial" charset="0"/>
                <a:ea typeface="Arial" charset="0"/>
                <a:cs typeface="Arial" charset="0"/>
              </a:rPr>
            </a:br>
            <a:r>
              <a:rPr lang="en-US" b="0" dirty="0">
                <a:latin typeface="Arial" charset="0"/>
                <a:ea typeface="Arial" charset="0"/>
                <a:cs typeface="Arial" charset="0"/>
              </a:rPr>
              <a:t>Conceptual Architecture</a:t>
            </a:r>
            <a:endParaRPr lang="en-US" sz="1400" b="0" dirty="0"/>
          </a:p>
        </p:txBody>
      </p:sp>
      <p:sp>
        <p:nvSpPr>
          <p:cNvPr id="5" name="Rectangle 1"/>
          <p:cNvSpPr txBox="1">
            <a:spLocks noChangeArrowheads="1"/>
          </p:cNvSpPr>
          <p:nvPr/>
        </p:nvSpPr>
        <p:spPr>
          <a:xfrm>
            <a:off x="333381" y="564950"/>
            <a:ext cx="5057225" cy="249301"/>
          </a:xfrm>
          <a:prstGeom prst="rect">
            <a:avLst/>
          </a:prstGeom>
          <a:ln>
            <a:noFill/>
          </a:ln>
        </p:spPr>
        <p:txBody>
          <a:bodyPr vert="horz" wrap="square" lIns="91440" tIns="48843" rIns="91440" bIns="45720" numCol="1" anchor="t" anchorCtr="0" compatLnSpc="1">
            <a:prstTxWarp prst="textNoShape">
              <a:avLst/>
            </a:prstTxWarp>
          </a:bodyPr>
          <a:lst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a:tabLst>
                <a:tab pos="542925" algn="l"/>
                <a:tab pos="1085850" algn="l"/>
                <a:tab pos="1628775" algn="l"/>
                <a:tab pos="2171700" algn="l"/>
                <a:tab pos="2714625" algn="l"/>
                <a:tab pos="3257550" algn="l"/>
                <a:tab pos="3800475" algn="l"/>
                <a:tab pos="4343400" algn="l"/>
                <a:tab pos="4886325" algn="l"/>
                <a:tab pos="5429250" algn="l"/>
                <a:tab pos="5972175" algn="l"/>
                <a:tab pos="6515100" algn="l"/>
              </a:tabLst>
              <a:defRPr/>
            </a:pPr>
            <a:r>
              <a:rPr lang="en-US" sz="1000" b="0" kern="0" dirty="0">
                <a:solidFill>
                  <a:schemeClr val="tx1"/>
                </a:solidFill>
                <a:latin typeface="Arial" panose="020B0604020202020204" pitchFamily="34" charset="0"/>
                <a:ea typeface="ＭＳ Ｐゴシック" charset="0"/>
                <a:cs typeface="Arial" panose="020B0604020202020204" pitchFamily="34" charset="0"/>
              </a:rPr>
              <a:t>OpenStack is comprised of several core projects that form a complete </a:t>
            </a:r>
            <a:r>
              <a:rPr lang="en-US" sz="1000" b="0" kern="0" dirty="0" err="1">
                <a:solidFill>
                  <a:schemeClr val="tx1"/>
                </a:solidFill>
                <a:latin typeface="Arial" panose="020B0604020202020204" pitchFamily="34" charset="0"/>
                <a:ea typeface="ＭＳ Ｐゴシック" charset="0"/>
                <a:cs typeface="Arial" panose="020B0604020202020204" pitchFamily="34" charset="0"/>
              </a:rPr>
              <a:t>IaaS</a:t>
            </a:r>
            <a:r>
              <a:rPr lang="en-US" sz="1000" b="0" kern="0" dirty="0">
                <a:solidFill>
                  <a:schemeClr val="tx1"/>
                </a:solidFill>
                <a:latin typeface="Arial" panose="020B0604020202020204" pitchFamily="34" charset="0"/>
                <a:ea typeface="ＭＳ Ｐゴシック" charset="0"/>
                <a:cs typeface="Arial" panose="020B0604020202020204" pitchFamily="34" charset="0"/>
              </a:rPr>
              <a:t> solution</a:t>
            </a:r>
          </a:p>
        </p:txBody>
      </p:sp>
      <p:grpSp>
        <p:nvGrpSpPr>
          <p:cNvPr id="2" name="Group 1">
            <a:extLst>
              <a:ext uri="{FF2B5EF4-FFF2-40B4-BE49-F238E27FC236}">
                <a16:creationId xmlns:a16="http://schemas.microsoft.com/office/drawing/2014/main" id="{C2FB93FE-F62A-9544-BB13-0090EF8CBAF6}"/>
              </a:ext>
            </a:extLst>
          </p:cNvPr>
          <p:cNvGrpSpPr/>
          <p:nvPr/>
        </p:nvGrpSpPr>
        <p:grpSpPr>
          <a:xfrm>
            <a:off x="2395604" y="1959783"/>
            <a:ext cx="4312869" cy="2753021"/>
            <a:chOff x="2899002" y="991664"/>
            <a:chExt cx="5737860" cy="3734854"/>
          </a:xfrm>
        </p:grpSpPr>
        <p:pic>
          <p:nvPicPr>
            <p:cNvPr id="10" name="Picture 9" descr="OpenStack component relationship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95"/>
            <a:stretch/>
          </p:blipFill>
          <p:spPr bwMode="auto">
            <a:xfrm>
              <a:off x="2899002" y="991664"/>
              <a:ext cx="5737860" cy="3734854"/>
            </a:xfrm>
            <a:prstGeom prst="rect">
              <a:avLst/>
            </a:prstGeom>
            <a:noFill/>
          </p:spPr>
        </p:pic>
        <p:sp>
          <p:nvSpPr>
            <p:cNvPr id="11" name="Rectangle 10"/>
            <p:cNvSpPr/>
            <p:nvPr/>
          </p:nvSpPr>
          <p:spPr>
            <a:xfrm>
              <a:off x="3875314" y="991664"/>
              <a:ext cx="4761548" cy="4879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99002" y="2565482"/>
              <a:ext cx="768494" cy="130824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55150" y="2565482"/>
              <a:ext cx="3993648" cy="130824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ED26871B-8B04-AE45-B971-5CFCEB0569D5}"/>
              </a:ext>
            </a:extLst>
          </p:cNvPr>
          <p:cNvSpPr/>
          <p:nvPr/>
        </p:nvSpPr>
        <p:spPr>
          <a:xfrm>
            <a:off x="6971168" y="3524533"/>
            <a:ext cx="1919336"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9. Calling the block storage service API to allocate volume to the instance</a:t>
            </a:r>
          </a:p>
        </p:txBody>
      </p:sp>
      <p:cxnSp>
        <p:nvCxnSpPr>
          <p:cNvPr id="18" name="Straight Connector 17">
            <a:extLst>
              <a:ext uri="{FF2B5EF4-FFF2-40B4-BE49-F238E27FC236}">
                <a16:creationId xmlns:a16="http://schemas.microsoft.com/office/drawing/2014/main" id="{A6D85C31-4631-DD41-BE81-4FF4039B17B4}"/>
              </a:ext>
            </a:extLst>
          </p:cNvPr>
          <p:cNvCxnSpPr>
            <a:cxnSpLocks/>
          </p:cNvCxnSpPr>
          <p:nvPr/>
        </p:nvCxnSpPr>
        <p:spPr>
          <a:xfrm>
            <a:off x="1765426" y="2086824"/>
            <a:ext cx="846500" cy="1068308"/>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12B5772D-2E95-7349-94B6-BF479D199F38}"/>
              </a:ext>
            </a:extLst>
          </p:cNvPr>
          <p:cNvSpPr/>
          <p:nvPr/>
        </p:nvSpPr>
        <p:spPr>
          <a:xfrm>
            <a:off x="430039" y="1682396"/>
            <a:ext cx="2304000" cy="461665"/>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2. Calling the identity service for authentication</a:t>
            </a:r>
          </a:p>
          <a:p>
            <a:r>
              <a:rPr lang="en-US" sz="800" i="1" dirty="0">
                <a:latin typeface="Arial" panose="020B0604020202020204" pitchFamily="34" charset="0"/>
                <a:cs typeface="Arial" panose="020B0604020202020204" pitchFamily="34" charset="0"/>
              </a:rPr>
              <a:t>3. Generating a token to be used for subsequent calls</a:t>
            </a:r>
          </a:p>
        </p:txBody>
      </p:sp>
      <p:sp>
        <p:nvSpPr>
          <p:cNvPr id="20" name="Rectangle 19">
            <a:extLst>
              <a:ext uri="{FF2B5EF4-FFF2-40B4-BE49-F238E27FC236}">
                <a16:creationId xmlns:a16="http://schemas.microsoft.com/office/drawing/2014/main" id="{67D353BD-81E8-D149-A7B2-DE8FEF9BB8C2}"/>
              </a:ext>
            </a:extLst>
          </p:cNvPr>
          <p:cNvSpPr/>
          <p:nvPr/>
        </p:nvSpPr>
        <p:spPr>
          <a:xfrm>
            <a:off x="430039" y="977491"/>
            <a:ext cx="1522491" cy="21544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1. Accessing the dashboard</a:t>
            </a:r>
          </a:p>
        </p:txBody>
      </p:sp>
      <p:sp>
        <p:nvSpPr>
          <p:cNvPr id="21" name="Rectangle 20">
            <a:extLst>
              <a:ext uri="{FF2B5EF4-FFF2-40B4-BE49-F238E27FC236}">
                <a16:creationId xmlns:a16="http://schemas.microsoft.com/office/drawing/2014/main" id="{AB9CFF77-3370-8C43-B9C9-3A875C506F3F}"/>
              </a:ext>
            </a:extLst>
          </p:cNvPr>
          <p:cNvSpPr/>
          <p:nvPr/>
        </p:nvSpPr>
        <p:spPr>
          <a:xfrm>
            <a:off x="6971167" y="1707806"/>
            <a:ext cx="1794094"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4. Contacting the image service to list and retrieve a base image</a:t>
            </a:r>
          </a:p>
        </p:txBody>
      </p:sp>
      <p:sp>
        <p:nvSpPr>
          <p:cNvPr id="22" name="Rectangle 21">
            <a:extLst>
              <a:ext uri="{FF2B5EF4-FFF2-40B4-BE49-F238E27FC236}">
                <a16:creationId xmlns:a16="http://schemas.microsoft.com/office/drawing/2014/main" id="{C3328C0F-4996-E64B-BBDE-E7C953C69044}"/>
              </a:ext>
            </a:extLst>
          </p:cNvPr>
          <p:cNvSpPr/>
          <p:nvPr/>
        </p:nvSpPr>
        <p:spPr>
          <a:xfrm>
            <a:off x="3001224" y="1028798"/>
            <a:ext cx="1946495"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5. Processing the request to the compute service API</a:t>
            </a:r>
          </a:p>
        </p:txBody>
      </p:sp>
      <p:cxnSp>
        <p:nvCxnSpPr>
          <p:cNvPr id="23" name="Straight Connector 22">
            <a:extLst>
              <a:ext uri="{FF2B5EF4-FFF2-40B4-BE49-F238E27FC236}">
                <a16:creationId xmlns:a16="http://schemas.microsoft.com/office/drawing/2014/main" id="{C15395CB-F8B1-6248-832E-DBC7371E2191}"/>
              </a:ext>
            </a:extLst>
          </p:cNvPr>
          <p:cNvCxnSpPr>
            <a:cxnSpLocks/>
          </p:cNvCxnSpPr>
          <p:nvPr/>
        </p:nvCxnSpPr>
        <p:spPr>
          <a:xfrm flipH="1">
            <a:off x="5486403" y="2027976"/>
            <a:ext cx="1674888" cy="1235799"/>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EECC0F36-32B6-D844-995B-AB308FA8249C}"/>
              </a:ext>
            </a:extLst>
          </p:cNvPr>
          <p:cNvSpPr/>
          <p:nvPr/>
        </p:nvSpPr>
        <p:spPr>
          <a:xfrm>
            <a:off x="430039" y="2633522"/>
            <a:ext cx="1932808"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6. Processing compute service calls to determine security groups and keys</a:t>
            </a:r>
          </a:p>
        </p:txBody>
      </p:sp>
      <p:sp>
        <p:nvSpPr>
          <p:cNvPr id="26" name="Rectangle 25">
            <a:extLst>
              <a:ext uri="{FF2B5EF4-FFF2-40B4-BE49-F238E27FC236}">
                <a16:creationId xmlns:a16="http://schemas.microsoft.com/office/drawing/2014/main" id="{FBBAEE40-2EE9-1B4E-9A5C-A8A6AD686171}"/>
              </a:ext>
            </a:extLst>
          </p:cNvPr>
          <p:cNvSpPr/>
          <p:nvPr/>
        </p:nvSpPr>
        <p:spPr>
          <a:xfrm>
            <a:off x="430039" y="3461537"/>
            <a:ext cx="1893684"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7. Calling the network service API to determine available networks</a:t>
            </a:r>
          </a:p>
        </p:txBody>
      </p:sp>
      <p:sp>
        <p:nvSpPr>
          <p:cNvPr id="27" name="Rectangle 26">
            <a:extLst>
              <a:ext uri="{FF2B5EF4-FFF2-40B4-BE49-F238E27FC236}">
                <a16:creationId xmlns:a16="http://schemas.microsoft.com/office/drawing/2014/main" id="{4847AF89-374F-464B-9704-8278976D6AE9}"/>
              </a:ext>
            </a:extLst>
          </p:cNvPr>
          <p:cNvSpPr/>
          <p:nvPr/>
        </p:nvSpPr>
        <p:spPr>
          <a:xfrm>
            <a:off x="4887362" y="1028798"/>
            <a:ext cx="1984218"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8. Choosing the hypervisor node by the compute scheduler service</a:t>
            </a:r>
          </a:p>
        </p:txBody>
      </p:sp>
      <p:sp>
        <p:nvSpPr>
          <p:cNvPr id="28" name="Rectangle 27">
            <a:extLst>
              <a:ext uri="{FF2B5EF4-FFF2-40B4-BE49-F238E27FC236}">
                <a16:creationId xmlns:a16="http://schemas.microsoft.com/office/drawing/2014/main" id="{27F7C0AE-4C2B-C542-B086-34557800464A}"/>
              </a:ext>
            </a:extLst>
          </p:cNvPr>
          <p:cNvSpPr/>
          <p:nvPr/>
        </p:nvSpPr>
        <p:spPr>
          <a:xfrm>
            <a:off x="6971167" y="2484894"/>
            <a:ext cx="1919336" cy="461665"/>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10. Spinning up the instance in the hypervisor via the compute service API call</a:t>
            </a:r>
          </a:p>
        </p:txBody>
      </p:sp>
      <p:sp>
        <p:nvSpPr>
          <p:cNvPr id="29" name="Rectangle 28">
            <a:extLst>
              <a:ext uri="{FF2B5EF4-FFF2-40B4-BE49-F238E27FC236}">
                <a16:creationId xmlns:a16="http://schemas.microsoft.com/office/drawing/2014/main" id="{B9EF2740-EE84-EE40-986C-AC1BB761DC74}"/>
              </a:ext>
            </a:extLst>
          </p:cNvPr>
          <p:cNvSpPr/>
          <p:nvPr/>
        </p:nvSpPr>
        <p:spPr>
          <a:xfrm>
            <a:off x="430039" y="4289553"/>
            <a:ext cx="2132092"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11. Calling the network service API to allocate network resources to the instance</a:t>
            </a:r>
            <a:endParaRPr lang="en-US" sz="800" b="0" i="1" strike="noStrike" dirty="0">
              <a:effectLst/>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35D70256-3995-7E4B-AB43-A4BDCD4E37D5}"/>
              </a:ext>
            </a:extLst>
          </p:cNvPr>
          <p:cNvCxnSpPr>
            <a:cxnSpLocks/>
          </p:cNvCxnSpPr>
          <p:nvPr/>
        </p:nvCxnSpPr>
        <p:spPr>
          <a:xfrm>
            <a:off x="1890041" y="1172423"/>
            <a:ext cx="1382787" cy="792973"/>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BE4FF5EE-3B33-4744-8428-A68AC7B2392A}"/>
              </a:ext>
            </a:extLst>
          </p:cNvPr>
          <p:cNvCxnSpPr>
            <a:cxnSpLocks/>
            <a:stCxn id="22" idx="2"/>
          </p:cNvCxnSpPr>
          <p:nvPr/>
        </p:nvCxnSpPr>
        <p:spPr>
          <a:xfrm>
            <a:off x="3974472" y="1367352"/>
            <a:ext cx="448146" cy="187831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BEA7EE2-0C86-324C-BF86-553F273F9EE8}"/>
              </a:ext>
            </a:extLst>
          </p:cNvPr>
          <p:cNvCxnSpPr>
            <a:cxnSpLocks/>
          </p:cNvCxnSpPr>
          <p:nvPr/>
        </p:nvCxnSpPr>
        <p:spPr>
          <a:xfrm>
            <a:off x="2030994" y="3108357"/>
            <a:ext cx="413441" cy="354593"/>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4421338-542C-2443-932A-967596959E99}"/>
              </a:ext>
            </a:extLst>
          </p:cNvPr>
          <p:cNvCxnSpPr>
            <a:cxnSpLocks/>
          </p:cNvCxnSpPr>
          <p:nvPr/>
        </p:nvCxnSpPr>
        <p:spPr>
          <a:xfrm flipV="1">
            <a:off x="2151707" y="3797929"/>
            <a:ext cx="1012479" cy="508504"/>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D9EF3E5-F65B-354C-AC45-D70841F0692B}"/>
              </a:ext>
            </a:extLst>
          </p:cNvPr>
          <p:cNvCxnSpPr>
            <a:cxnSpLocks/>
          </p:cNvCxnSpPr>
          <p:nvPr/>
        </p:nvCxnSpPr>
        <p:spPr>
          <a:xfrm flipH="1">
            <a:off x="4851150" y="1362547"/>
            <a:ext cx="630723" cy="1895193"/>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DB0D4884-B455-3347-8E8C-507200723246}"/>
              </a:ext>
            </a:extLst>
          </p:cNvPr>
          <p:cNvCxnSpPr>
            <a:cxnSpLocks/>
            <a:stCxn id="3" idx="1"/>
          </p:cNvCxnSpPr>
          <p:nvPr/>
        </p:nvCxnSpPr>
        <p:spPr>
          <a:xfrm flipH="1">
            <a:off x="4203826" y="3693810"/>
            <a:ext cx="2767342" cy="215778"/>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15F8B54-EA8B-404C-A45D-569C9158660C}"/>
              </a:ext>
            </a:extLst>
          </p:cNvPr>
          <p:cNvCxnSpPr>
            <a:cxnSpLocks/>
          </p:cNvCxnSpPr>
          <p:nvPr/>
        </p:nvCxnSpPr>
        <p:spPr>
          <a:xfrm flipH="1">
            <a:off x="4842099" y="2969537"/>
            <a:ext cx="2445941" cy="79067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E70DE78-F074-DD48-A760-09445DB299F2}"/>
              </a:ext>
            </a:extLst>
          </p:cNvPr>
          <p:cNvCxnSpPr>
            <a:cxnSpLocks/>
          </p:cNvCxnSpPr>
          <p:nvPr/>
        </p:nvCxnSpPr>
        <p:spPr>
          <a:xfrm flipV="1">
            <a:off x="1973655" y="3657600"/>
            <a:ext cx="1199585" cy="67901"/>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A8D72CE9-3E9E-6248-8783-630A08814B27}"/>
              </a:ext>
            </a:extLst>
          </p:cNvPr>
          <p:cNvSpPr/>
          <p:nvPr/>
        </p:nvSpPr>
        <p:spPr>
          <a:xfrm>
            <a:off x="7196012" y="604943"/>
            <a:ext cx="1459100" cy="846386"/>
          </a:xfrm>
          <a:prstGeom prst="rect">
            <a:avLst/>
          </a:prstGeom>
        </p:spPr>
        <p:txBody>
          <a:bodyPr wrap="square">
            <a:spAutoFit/>
          </a:bodyPr>
          <a:lstStyle/>
          <a:p>
            <a:pPr marL="134938" indent="-134938">
              <a:buClr>
                <a:schemeClr val="tx1"/>
              </a:buClr>
              <a:buFont typeface="Wingdings" pitchFamily="2" charset="2"/>
              <a:buChar char="§"/>
            </a:pPr>
            <a:r>
              <a:rPr lang="en-US" sz="700" dirty="0">
                <a:solidFill>
                  <a:srgbClr val="222222"/>
                </a:solidFill>
                <a:latin typeface="arial" charset="0"/>
              </a:rPr>
              <a:t>Horizon. Dashboard</a:t>
            </a:r>
          </a:p>
          <a:p>
            <a:pPr marL="134938" indent="-134938">
              <a:buClr>
                <a:schemeClr val="tx1"/>
              </a:buClr>
              <a:buFont typeface="Wingdings" pitchFamily="2" charset="2"/>
              <a:buChar char="§"/>
            </a:pPr>
            <a:r>
              <a:rPr lang="en-US" sz="700" dirty="0">
                <a:solidFill>
                  <a:srgbClr val="222222"/>
                </a:solidFill>
                <a:latin typeface="arial" charset="0"/>
              </a:rPr>
              <a:t>Keystone. Identity Service</a:t>
            </a:r>
          </a:p>
          <a:p>
            <a:pPr marL="134938" indent="-134938">
              <a:buClr>
                <a:schemeClr val="tx1"/>
              </a:buClr>
              <a:buFont typeface="Wingdings" pitchFamily="2" charset="2"/>
              <a:buChar char="§"/>
            </a:pPr>
            <a:r>
              <a:rPr lang="en-US" sz="700" dirty="0">
                <a:solidFill>
                  <a:srgbClr val="222222"/>
                </a:solidFill>
                <a:latin typeface="arial" charset="0"/>
              </a:rPr>
              <a:t>Neutron. Networking</a:t>
            </a:r>
          </a:p>
          <a:p>
            <a:pPr marL="134938" indent="-134938">
              <a:buClr>
                <a:schemeClr val="tx1"/>
              </a:buClr>
              <a:buFont typeface="Wingdings" pitchFamily="2" charset="2"/>
              <a:buChar char="§"/>
            </a:pPr>
            <a:r>
              <a:rPr lang="en-US" sz="700" dirty="0">
                <a:solidFill>
                  <a:srgbClr val="222222"/>
                </a:solidFill>
                <a:latin typeface="arial" charset="0"/>
              </a:rPr>
              <a:t>Cinder. Block Storage</a:t>
            </a:r>
          </a:p>
          <a:p>
            <a:pPr marL="134938" indent="-134938">
              <a:buClr>
                <a:schemeClr val="tx1"/>
              </a:buClr>
              <a:buFont typeface="Wingdings" pitchFamily="2" charset="2"/>
              <a:buChar char="§"/>
            </a:pPr>
            <a:r>
              <a:rPr lang="en-US" sz="700" dirty="0">
                <a:solidFill>
                  <a:srgbClr val="222222"/>
                </a:solidFill>
                <a:latin typeface="arial" charset="0"/>
              </a:rPr>
              <a:t>Nova. Compute</a:t>
            </a:r>
          </a:p>
          <a:p>
            <a:pPr marL="134938" indent="-134938">
              <a:buClr>
                <a:schemeClr val="tx1"/>
              </a:buClr>
              <a:buFont typeface="Wingdings" pitchFamily="2" charset="2"/>
              <a:buChar char="§"/>
            </a:pPr>
            <a:r>
              <a:rPr lang="en-US" sz="700" dirty="0">
                <a:solidFill>
                  <a:srgbClr val="222222"/>
                </a:solidFill>
                <a:latin typeface="arial" charset="0"/>
              </a:rPr>
              <a:t>Glance. Image Service</a:t>
            </a:r>
          </a:p>
          <a:p>
            <a:pPr marL="134938" indent="-134938">
              <a:buClr>
                <a:schemeClr val="tx1"/>
              </a:buClr>
              <a:buFont typeface="Wingdings" pitchFamily="2" charset="2"/>
              <a:buChar char="§"/>
            </a:pPr>
            <a:r>
              <a:rPr lang="en-US" sz="700" dirty="0">
                <a:solidFill>
                  <a:srgbClr val="222222"/>
                </a:solidFill>
                <a:latin typeface="arial" charset="0"/>
              </a:rPr>
              <a:t>Swift. Object Storage</a:t>
            </a:r>
          </a:p>
        </p:txBody>
      </p:sp>
      <p:sp>
        <p:nvSpPr>
          <p:cNvPr id="65" name="Rectangle 64">
            <a:extLst>
              <a:ext uri="{FF2B5EF4-FFF2-40B4-BE49-F238E27FC236}">
                <a16:creationId xmlns:a16="http://schemas.microsoft.com/office/drawing/2014/main" id="{A0397029-95E3-794B-A697-814338340B42}"/>
              </a:ext>
            </a:extLst>
          </p:cNvPr>
          <p:cNvSpPr/>
          <p:nvPr/>
        </p:nvSpPr>
        <p:spPr>
          <a:xfrm>
            <a:off x="7120551" y="586665"/>
            <a:ext cx="1628027" cy="907157"/>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909825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sz="1400" b="0" dirty="0">
                <a:latin typeface="Arial" charset="0"/>
                <a:ea typeface="Arial" charset="0"/>
                <a:cs typeface="Arial" charset="0"/>
              </a:rPr>
              <a:t>Dashboard Service</a:t>
            </a:r>
            <a:endParaRPr lang="en-US" sz="1400" b="0" dirty="0"/>
          </a:p>
        </p:txBody>
      </p:sp>
      <p:sp>
        <p:nvSpPr>
          <p:cNvPr id="8" name="Rectangle 2"/>
          <p:cNvSpPr txBox="1">
            <a:spLocks noChangeArrowheads="1"/>
          </p:cNvSpPr>
          <p:nvPr/>
        </p:nvSpPr>
        <p:spPr>
          <a:xfrm>
            <a:off x="503238" y="735013"/>
            <a:ext cx="3060000" cy="3464012"/>
          </a:xfrm>
          <a:prstGeom prst="rect">
            <a:avLst/>
          </a:prstGeom>
        </p:spPr>
        <p:txBody>
          <a:bodyPr vert="horz" wrap="square" lIns="91440" tIns="42228" rIns="91440" bIns="45720" numCol="1" anchor="t" anchorCtr="0" compatLnSpc="1">
            <a:prstTxWarp prst="textNoShape">
              <a:avLst/>
            </a:prstTxWarp>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82563" indent="-182563">
              <a:buClr>
                <a:schemeClr val="tx2"/>
              </a:buClr>
              <a:buSzPct val="100000"/>
              <a:buNone/>
              <a:tabLst>
                <a:tab pos="542925" algn="l"/>
                <a:tab pos="1085850" algn="l"/>
                <a:tab pos="1628775" algn="l"/>
                <a:tab pos="2171700" algn="l"/>
                <a:tab pos="2714625" algn="l"/>
              </a:tabLst>
            </a:pPr>
            <a:r>
              <a:rPr lang="en-US" altLang="en-US" sz="1000" kern="0" dirty="0">
                <a:solidFill>
                  <a:schemeClr val="tx2"/>
                </a:solidFill>
                <a:latin typeface="Arial" charset="0"/>
                <a:ea typeface="Arial" charset="0"/>
                <a:cs typeface="Arial" charset="0"/>
              </a:rPr>
              <a:t>Key Capabilities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Thin wrapper over APIs, no local state</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kern="0" dirty="0" err="1">
                <a:solidFill>
                  <a:schemeClr val="tx2"/>
                </a:solidFill>
                <a:latin typeface="Arial" charset="0"/>
                <a:ea typeface="Arial" charset="0"/>
                <a:cs typeface="Arial" charset="0"/>
              </a:rPr>
              <a:t>Openstack</a:t>
            </a:r>
            <a:r>
              <a:rPr lang="en-US" altLang="en-US" sz="1000" kern="0" dirty="0">
                <a:solidFill>
                  <a:schemeClr val="tx2"/>
                </a:solidFill>
                <a:latin typeface="Arial" charset="0"/>
                <a:ea typeface="Arial" charset="0"/>
                <a:cs typeface="Arial" charset="0"/>
              </a:rPr>
              <a:t>-dashboard</a:t>
            </a:r>
            <a:r>
              <a:rPr lang="en-US" altLang="en-US" sz="1000" b="0" kern="0" dirty="0">
                <a:solidFill>
                  <a:schemeClr val="tx1"/>
                </a:solidFill>
                <a:latin typeface="Arial" charset="0"/>
                <a:ea typeface="Arial" charset="0"/>
                <a:cs typeface="Arial" charset="0"/>
              </a:rPr>
              <a:t>. Django Web application that provides access to the dashboard from any Web browser.</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kern="0" dirty="0" err="1">
                <a:solidFill>
                  <a:schemeClr val="tx2"/>
                </a:solidFill>
                <a:latin typeface="Arial" charset="0"/>
                <a:ea typeface="Arial" charset="0"/>
                <a:cs typeface="Arial" charset="0"/>
              </a:rPr>
              <a:t>HTTPservice</a:t>
            </a:r>
            <a:r>
              <a:rPr lang="en-US" altLang="en-US" sz="1000" kern="0" dirty="0">
                <a:solidFill>
                  <a:schemeClr val="tx2"/>
                </a:solidFill>
                <a:latin typeface="Arial" charset="0"/>
                <a:ea typeface="Arial" charset="0"/>
                <a:cs typeface="Arial" charset="0"/>
              </a:rPr>
              <a:t>. </a:t>
            </a:r>
            <a:r>
              <a:rPr lang="en-US" altLang="en-US" sz="1000" b="0" kern="0" dirty="0">
                <a:solidFill>
                  <a:schemeClr val="tx1"/>
                </a:solidFill>
                <a:latin typeface="Arial" charset="0"/>
                <a:ea typeface="Arial" charset="0"/>
                <a:cs typeface="Arial" charset="0"/>
              </a:rPr>
              <a:t>Apache HTTP server (</a:t>
            </a:r>
            <a:r>
              <a:rPr lang="en-US" altLang="en-US" sz="1000" b="0" kern="0" dirty="0" err="1">
                <a:solidFill>
                  <a:schemeClr val="tx1"/>
                </a:solidFill>
                <a:latin typeface="Arial" charset="0"/>
                <a:ea typeface="Arial" charset="0"/>
                <a:cs typeface="Arial" charset="0"/>
              </a:rPr>
              <a:t>httpd</a:t>
            </a:r>
            <a:r>
              <a:rPr lang="en-US" altLang="en-US" sz="1000" b="0" kern="0" dirty="0">
                <a:solidFill>
                  <a:schemeClr val="tx1"/>
                </a:solidFill>
                <a:latin typeface="Arial" charset="0"/>
                <a:ea typeface="Arial" charset="0"/>
                <a:cs typeface="Arial" charset="0"/>
              </a:rPr>
              <a:t> service)</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Ships with three central dashboards, a “User Dashboard”, a “System Dashboard”, and a “Settings”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Out-of-the-box support for all core OpenStack projects</a:t>
            </a:r>
          </a:p>
          <a:p>
            <a:pPr marL="582613" lvl="1"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Nova, Glace, Switch, Neutron</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Anyone can add a new component as a “first-class citizen”.</a:t>
            </a:r>
          </a:p>
          <a:p>
            <a:pPr marL="582613" lvl="1"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Follow design and style guide.</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Console Access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978" y="1426867"/>
            <a:ext cx="3391735" cy="2802156"/>
          </a:xfrm>
          <a:prstGeom prst="rect">
            <a:avLst/>
          </a:prstGeom>
        </p:spPr>
      </p:pic>
      <p:sp>
        <p:nvSpPr>
          <p:cNvPr id="15" name="Rectangle 14"/>
          <p:cNvSpPr/>
          <p:nvPr/>
        </p:nvSpPr>
        <p:spPr>
          <a:xfrm>
            <a:off x="5895010" y="2529430"/>
            <a:ext cx="516256" cy="64939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781318" y="2132278"/>
            <a:ext cx="747643" cy="20909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A8629B-6F19-DC47-AE72-DCD220463A79}"/>
              </a:ext>
            </a:extLst>
          </p:cNvPr>
          <p:cNvSpPr/>
          <p:nvPr/>
        </p:nvSpPr>
        <p:spPr>
          <a:xfrm>
            <a:off x="3851275" y="735013"/>
            <a:ext cx="2376000" cy="461665"/>
          </a:xfrm>
          <a:prstGeom prst="rect">
            <a:avLst/>
          </a:prstGeom>
        </p:spPr>
        <p:txBody>
          <a:bodyPr wrap="square">
            <a:spAutoFit/>
          </a:bodyPr>
          <a:lstStyle/>
          <a:p>
            <a:r>
              <a:rPr lang="en-US" sz="800" i="1" dirty="0">
                <a:solidFill>
                  <a:srgbClr val="202124"/>
                </a:solidFill>
                <a:latin typeface="arial" panose="020B0604020202020204" pitchFamily="34" charset="0"/>
              </a:rPr>
              <a:t>Provides a web based user interface to OpenStack services including Nova, Swift, Keystone, etc.</a:t>
            </a:r>
            <a:endParaRPr lang="en-US" sz="800" i="1" dirty="0"/>
          </a:p>
        </p:txBody>
      </p:sp>
      <p:cxnSp>
        <p:nvCxnSpPr>
          <p:cNvPr id="11" name="Straight Connector 10">
            <a:extLst>
              <a:ext uri="{FF2B5EF4-FFF2-40B4-BE49-F238E27FC236}">
                <a16:creationId xmlns:a16="http://schemas.microsoft.com/office/drawing/2014/main" id="{F7D3E7F5-B292-B742-82E7-105EC2FDEDFD}"/>
              </a:ext>
            </a:extLst>
          </p:cNvPr>
          <p:cNvCxnSpPr>
            <a:cxnSpLocks/>
          </p:cNvCxnSpPr>
          <p:nvPr/>
        </p:nvCxnSpPr>
        <p:spPr>
          <a:xfrm>
            <a:off x="5551328" y="1167739"/>
            <a:ext cx="773929" cy="411428"/>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2361B5B4-9E4C-4E41-9C94-E1039731EF21}"/>
              </a:ext>
            </a:extLst>
          </p:cNvPr>
          <p:cNvSpPr/>
          <p:nvPr/>
        </p:nvSpPr>
        <p:spPr>
          <a:xfrm>
            <a:off x="6298099" y="735013"/>
            <a:ext cx="2376000" cy="338554"/>
          </a:xfrm>
          <a:prstGeom prst="rect">
            <a:avLst/>
          </a:prstGeom>
        </p:spPr>
        <p:txBody>
          <a:bodyPr wrap="square">
            <a:spAutoFit/>
          </a:bodyPr>
          <a:lstStyle/>
          <a:p>
            <a:r>
              <a:rPr lang="en-US" sz="800" i="1" dirty="0">
                <a:solidFill>
                  <a:srgbClr val="202124"/>
                </a:solidFill>
                <a:latin typeface="arial" panose="020B0604020202020204" pitchFamily="34" charset="0"/>
              </a:rPr>
              <a:t>Provides users a self-service portal to manage their own resources</a:t>
            </a:r>
          </a:p>
        </p:txBody>
      </p:sp>
      <p:cxnSp>
        <p:nvCxnSpPr>
          <p:cNvPr id="13" name="Straight Connector 12">
            <a:extLst>
              <a:ext uri="{FF2B5EF4-FFF2-40B4-BE49-F238E27FC236}">
                <a16:creationId xmlns:a16="http://schemas.microsoft.com/office/drawing/2014/main" id="{DD30C5FC-8C2A-D24F-9A73-49A0710FD8E3}"/>
              </a:ext>
            </a:extLst>
          </p:cNvPr>
          <p:cNvCxnSpPr>
            <a:cxnSpLocks/>
            <a:stCxn id="2" idx="2"/>
          </p:cNvCxnSpPr>
          <p:nvPr/>
        </p:nvCxnSpPr>
        <p:spPr>
          <a:xfrm flipH="1">
            <a:off x="6800567" y="1073567"/>
            <a:ext cx="685532" cy="50279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526784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sz="1400" b="0" dirty="0">
                <a:latin typeface="Arial" charset="0"/>
                <a:ea typeface="Arial" charset="0"/>
                <a:cs typeface="Arial" charset="0"/>
              </a:rPr>
              <a:t>Identity Management </a:t>
            </a:r>
            <a:r>
              <a:rPr lang="en-US" b="0" dirty="0">
                <a:latin typeface="Arial" charset="0"/>
                <a:ea typeface="Arial" charset="0"/>
                <a:cs typeface="Arial" charset="0"/>
              </a:rPr>
              <a:t>Service</a:t>
            </a:r>
            <a:endParaRPr lang="en-US" sz="1400" b="0" dirty="0"/>
          </a:p>
        </p:txBody>
      </p:sp>
      <p:sp>
        <p:nvSpPr>
          <p:cNvPr id="8" name="Rectangle 2"/>
          <p:cNvSpPr txBox="1">
            <a:spLocks noChangeArrowheads="1"/>
          </p:cNvSpPr>
          <p:nvPr/>
        </p:nvSpPr>
        <p:spPr>
          <a:xfrm>
            <a:off x="503239" y="735013"/>
            <a:ext cx="3205162" cy="3689793"/>
          </a:xfrm>
          <a:prstGeom prst="rect">
            <a:avLst/>
          </a:prstGeom>
        </p:spPr>
        <p:txBody>
          <a:bodyPr vert="horz" wrap="square" lIns="91440" tIns="42228" rIns="91440" bIns="45720" numCol="1" anchor="t" anchorCtr="0" compatLnSpc="1">
            <a:prstTxWarp prst="textNoShape">
              <a:avLst/>
            </a:prstTxWarp>
            <a:spAutoFit/>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82563" indent="-182563">
              <a:buClr>
                <a:schemeClr val="tx2"/>
              </a:buClr>
              <a:buSzPct val="100000"/>
              <a:buNone/>
              <a:tabLst>
                <a:tab pos="542925" algn="l"/>
                <a:tab pos="1085850" algn="l"/>
                <a:tab pos="1628775" algn="l"/>
                <a:tab pos="2171700" algn="l"/>
                <a:tab pos="2714625" algn="l"/>
              </a:tabLst>
            </a:pPr>
            <a:r>
              <a:rPr lang="en-US" altLang="en-US" sz="1000" kern="0" dirty="0">
                <a:solidFill>
                  <a:schemeClr val="tx2"/>
                </a:solidFill>
                <a:latin typeface="Arial" charset="0"/>
                <a:ea typeface="Arial" charset="0"/>
                <a:cs typeface="Arial" charset="0"/>
              </a:rPr>
              <a:t>Key Capabilities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By default, the Identity service uses a </a:t>
            </a:r>
            <a:r>
              <a:rPr lang="en-US" altLang="en-US" sz="1000" b="0" kern="0" dirty="0" err="1">
                <a:solidFill>
                  <a:schemeClr val="tx1"/>
                </a:solidFill>
                <a:latin typeface="Arial" charset="0"/>
                <a:ea typeface="Arial" charset="0"/>
                <a:cs typeface="Arial" charset="0"/>
              </a:rPr>
              <a:t>MariaDB</a:t>
            </a:r>
            <a:r>
              <a:rPr lang="en-US" altLang="en-US" sz="1000" b="0" kern="0" dirty="0">
                <a:solidFill>
                  <a:schemeClr val="tx1"/>
                </a:solidFill>
                <a:latin typeface="Arial" charset="0"/>
                <a:ea typeface="Arial" charset="0"/>
                <a:cs typeface="Arial" charset="0"/>
              </a:rPr>
              <a:t> back end for token, catalog, policy, and identity information.</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Identity service provides </a:t>
            </a:r>
            <a:r>
              <a:rPr lang="en-US" altLang="en-US" sz="1000" b="0" kern="0" dirty="0" err="1">
                <a:solidFill>
                  <a:schemeClr val="tx1"/>
                </a:solidFill>
                <a:latin typeface="Arial" charset="0"/>
                <a:ea typeface="Arial" charset="0"/>
                <a:cs typeface="Arial" charset="0"/>
              </a:rPr>
              <a:t>auth</a:t>
            </a:r>
            <a:r>
              <a:rPr lang="en-US" altLang="en-US" sz="1000" b="0" kern="0" dirty="0">
                <a:solidFill>
                  <a:schemeClr val="tx1"/>
                </a:solidFill>
                <a:latin typeface="Arial" charset="0"/>
                <a:ea typeface="Arial" charset="0"/>
                <a:cs typeface="Arial" charset="0"/>
              </a:rPr>
              <a:t> credential validation and data about Users, Tenants and Roles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Tenant, or project, management. Tenants can be the user group, project, or organization.</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Role management. Roles determine the user permissions.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Token service validates and manages tokens used to authenticate requests after initial credential verification</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Catalog service provides an endpoint registry used for endpoint discovery.</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Policy service provides a rule-based authorization engine and the associated rule management interface.</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REST-based APIs</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033" y="1806166"/>
            <a:ext cx="3455737" cy="2561430"/>
          </a:xfrm>
          <a:prstGeom prst="rect">
            <a:avLst/>
          </a:prstGeom>
        </p:spPr>
      </p:pic>
      <p:sp>
        <p:nvSpPr>
          <p:cNvPr id="2" name="Rectangle 1">
            <a:extLst>
              <a:ext uri="{FF2B5EF4-FFF2-40B4-BE49-F238E27FC236}">
                <a16:creationId xmlns:a16="http://schemas.microsoft.com/office/drawing/2014/main" id="{98256C95-D713-5D45-BB15-C7DE235453A2}"/>
              </a:ext>
            </a:extLst>
          </p:cNvPr>
          <p:cNvSpPr/>
          <p:nvPr/>
        </p:nvSpPr>
        <p:spPr>
          <a:xfrm>
            <a:off x="5136136" y="735013"/>
            <a:ext cx="2382998" cy="461665"/>
          </a:xfrm>
          <a:prstGeom prst="rect">
            <a:avLst/>
          </a:prstGeom>
        </p:spPr>
        <p:txBody>
          <a:bodyPr wrap="square">
            <a:spAutoFit/>
          </a:bodyPr>
          <a:lstStyle/>
          <a:p>
            <a:r>
              <a:rPr lang="en-US" sz="800" i="1" dirty="0">
                <a:solidFill>
                  <a:srgbClr val="202124"/>
                </a:solidFill>
                <a:latin typeface="arial" panose="020B0604020202020204" pitchFamily="34" charset="0"/>
              </a:rPr>
              <a:t>The Identity service generates authentication tokens that enable clients to access OpenStack services REST APIs. </a:t>
            </a:r>
          </a:p>
        </p:txBody>
      </p:sp>
      <p:cxnSp>
        <p:nvCxnSpPr>
          <p:cNvPr id="6" name="Straight Connector 5">
            <a:extLst>
              <a:ext uri="{FF2B5EF4-FFF2-40B4-BE49-F238E27FC236}">
                <a16:creationId xmlns:a16="http://schemas.microsoft.com/office/drawing/2014/main" id="{06825DE0-3B06-C445-A238-D20F9025B514}"/>
              </a:ext>
            </a:extLst>
          </p:cNvPr>
          <p:cNvCxnSpPr>
            <a:cxnSpLocks/>
          </p:cNvCxnSpPr>
          <p:nvPr/>
        </p:nvCxnSpPr>
        <p:spPr>
          <a:xfrm>
            <a:off x="6631663" y="1244851"/>
            <a:ext cx="0" cy="1380654"/>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87975829-0237-4347-B8ED-3E5E270475E7}"/>
              </a:ext>
            </a:extLst>
          </p:cNvPr>
          <p:cNvSpPr/>
          <p:nvPr/>
        </p:nvSpPr>
        <p:spPr>
          <a:xfrm>
            <a:off x="4196509" y="4539112"/>
            <a:ext cx="2670773" cy="338554"/>
          </a:xfrm>
          <a:prstGeom prst="rect">
            <a:avLst/>
          </a:prstGeom>
        </p:spPr>
        <p:txBody>
          <a:bodyPr wrap="square">
            <a:spAutoFit/>
          </a:bodyPr>
          <a:lstStyle/>
          <a:p>
            <a:r>
              <a:rPr lang="en-US" sz="800" i="1" dirty="0">
                <a:solidFill>
                  <a:srgbClr val="202124"/>
                </a:solidFill>
                <a:latin typeface="arial" panose="020B0604020202020204" pitchFamily="34" charset="0"/>
              </a:rPr>
              <a:t>A token can have a variable life span; however the default value for expiry is one hour</a:t>
            </a:r>
          </a:p>
        </p:txBody>
      </p:sp>
      <p:sp>
        <p:nvSpPr>
          <p:cNvPr id="5" name="Rectangle 4">
            <a:extLst>
              <a:ext uri="{FF2B5EF4-FFF2-40B4-BE49-F238E27FC236}">
                <a16:creationId xmlns:a16="http://schemas.microsoft.com/office/drawing/2014/main" id="{26AFEA42-1832-7F4F-BD44-A05282AB967B}"/>
              </a:ext>
            </a:extLst>
          </p:cNvPr>
          <p:cNvSpPr/>
          <p:nvPr/>
        </p:nvSpPr>
        <p:spPr>
          <a:xfrm>
            <a:off x="6978391" y="1174106"/>
            <a:ext cx="1697297" cy="461665"/>
          </a:xfrm>
          <a:prstGeom prst="rect">
            <a:avLst/>
          </a:prstGeom>
        </p:spPr>
        <p:txBody>
          <a:bodyPr wrap="square">
            <a:spAutoFit/>
          </a:bodyPr>
          <a:lstStyle/>
          <a:p>
            <a:r>
              <a:rPr lang="en-US" sz="800" i="1" dirty="0">
                <a:solidFill>
                  <a:srgbClr val="202124"/>
                </a:solidFill>
                <a:latin typeface="arial" panose="020B0604020202020204" pitchFamily="34" charset="0"/>
              </a:rPr>
              <a:t>The token is often passed within the structure of a larger context of an Identity service response</a:t>
            </a:r>
          </a:p>
        </p:txBody>
      </p:sp>
      <p:sp>
        <p:nvSpPr>
          <p:cNvPr id="11" name="Rectangle 10">
            <a:extLst>
              <a:ext uri="{FF2B5EF4-FFF2-40B4-BE49-F238E27FC236}">
                <a16:creationId xmlns:a16="http://schemas.microsoft.com/office/drawing/2014/main" id="{A43421B3-BB37-C34D-B965-CD290BD124C3}"/>
              </a:ext>
            </a:extLst>
          </p:cNvPr>
          <p:cNvSpPr/>
          <p:nvPr/>
        </p:nvSpPr>
        <p:spPr>
          <a:xfrm>
            <a:off x="3851275" y="1275891"/>
            <a:ext cx="2040550" cy="461665"/>
          </a:xfrm>
          <a:prstGeom prst="rect">
            <a:avLst/>
          </a:prstGeom>
        </p:spPr>
        <p:txBody>
          <a:bodyPr wrap="square">
            <a:spAutoFit/>
          </a:bodyPr>
          <a:lstStyle/>
          <a:p>
            <a:r>
              <a:rPr lang="en-US" sz="800" i="1" dirty="0">
                <a:solidFill>
                  <a:srgbClr val="202124"/>
                </a:solidFill>
                <a:latin typeface="arial" panose="020B0604020202020204" pitchFamily="34" charset="0"/>
              </a:rPr>
              <a:t>Clients obtain a token and the URL endpoints for other service APIs by supplying their credentials</a:t>
            </a:r>
            <a:endParaRPr lang="en-US" sz="800" i="1" dirty="0"/>
          </a:p>
        </p:txBody>
      </p:sp>
      <p:cxnSp>
        <p:nvCxnSpPr>
          <p:cNvPr id="13" name="Straight Connector 12">
            <a:extLst>
              <a:ext uri="{FF2B5EF4-FFF2-40B4-BE49-F238E27FC236}">
                <a16:creationId xmlns:a16="http://schemas.microsoft.com/office/drawing/2014/main" id="{29C05726-0B4F-6044-B125-2040CC972814}"/>
              </a:ext>
            </a:extLst>
          </p:cNvPr>
          <p:cNvCxnSpPr>
            <a:cxnSpLocks/>
          </p:cNvCxnSpPr>
          <p:nvPr/>
        </p:nvCxnSpPr>
        <p:spPr>
          <a:xfrm>
            <a:off x="5395865" y="1620570"/>
            <a:ext cx="1041376" cy="437376"/>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CF691D6-6F6C-F44B-B0EC-AA7C8B146E18}"/>
              </a:ext>
            </a:extLst>
          </p:cNvPr>
          <p:cNvCxnSpPr>
            <a:cxnSpLocks/>
          </p:cNvCxnSpPr>
          <p:nvPr/>
        </p:nvCxnSpPr>
        <p:spPr>
          <a:xfrm flipH="1">
            <a:off x="7695674" y="1683945"/>
            <a:ext cx="493185" cy="1846906"/>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54C0B9D-F943-8B49-A9A2-E8CEC259846E}"/>
              </a:ext>
            </a:extLst>
          </p:cNvPr>
          <p:cNvCxnSpPr>
            <a:cxnSpLocks/>
          </p:cNvCxnSpPr>
          <p:nvPr/>
        </p:nvCxnSpPr>
        <p:spPr>
          <a:xfrm flipH="1">
            <a:off x="5794218" y="3270107"/>
            <a:ext cx="564702" cy="1279259"/>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298ABC01-A513-C649-8C8C-4D38927D89CF}"/>
              </a:ext>
            </a:extLst>
          </p:cNvPr>
          <p:cNvSpPr/>
          <p:nvPr/>
        </p:nvSpPr>
        <p:spPr>
          <a:xfrm>
            <a:off x="3851275" y="3260743"/>
            <a:ext cx="1019489" cy="461665"/>
          </a:xfrm>
          <a:prstGeom prst="rect">
            <a:avLst/>
          </a:prstGeom>
        </p:spPr>
        <p:txBody>
          <a:bodyPr wrap="square">
            <a:spAutoFit/>
          </a:bodyPr>
          <a:lstStyle/>
          <a:p>
            <a:r>
              <a:rPr lang="en-US" sz="800" i="1" dirty="0">
                <a:solidFill>
                  <a:srgbClr val="202124"/>
                </a:solidFill>
                <a:latin typeface="arial" panose="020B0604020202020204" pitchFamily="34" charset="0"/>
              </a:rPr>
              <a:t>Two supported token types: fernet and JWT*</a:t>
            </a:r>
          </a:p>
        </p:txBody>
      </p:sp>
      <p:cxnSp>
        <p:nvCxnSpPr>
          <p:cNvPr id="22" name="Straight Connector 21">
            <a:extLst>
              <a:ext uri="{FF2B5EF4-FFF2-40B4-BE49-F238E27FC236}">
                <a16:creationId xmlns:a16="http://schemas.microsoft.com/office/drawing/2014/main" id="{41A1C887-2700-1346-91E0-B26B0792A624}"/>
              </a:ext>
            </a:extLst>
          </p:cNvPr>
          <p:cNvCxnSpPr>
            <a:cxnSpLocks/>
          </p:cNvCxnSpPr>
          <p:nvPr/>
        </p:nvCxnSpPr>
        <p:spPr>
          <a:xfrm flipH="1">
            <a:off x="4689695" y="3137026"/>
            <a:ext cx="1475944" cy="334978"/>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71209AD3-530D-054F-9FBB-DD74B5E0F8BF}"/>
              </a:ext>
            </a:extLst>
          </p:cNvPr>
          <p:cNvSpPr/>
          <p:nvPr/>
        </p:nvSpPr>
        <p:spPr>
          <a:xfrm>
            <a:off x="1028855" y="4938019"/>
            <a:ext cx="1675459" cy="169277"/>
          </a:xfrm>
          <a:prstGeom prst="rect">
            <a:avLst/>
          </a:prstGeom>
        </p:spPr>
        <p:txBody>
          <a:bodyPr wrap="none">
            <a:spAutoFit/>
          </a:bodyPr>
          <a:lstStyle/>
          <a:p>
            <a:r>
              <a:rPr lang="en-US" sz="500" dirty="0">
                <a:latin typeface="Arial" panose="020B0604020202020204" pitchFamily="34" charset="0"/>
                <a:cs typeface="Arial" panose="020B0604020202020204" pitchFamily="34" charset="0"/>
              </a:rPr>
              <a:t>(*) https://</a:t>
            </a:r>
            <a:r>
              <a:rPr lang="en-US" sz="500" dirty="0" err="1">
                <a:latin typeface="Arial" panose="020B0604020202020204" pitchFamily="34" charset="0"/>
                <a:cs typeface="Arial" panose="020B0604020202020204" pitchFamily="34" charset="0"/>
              </a:rPr>
              <a:t>jwt.io</a:t>
            </a:r>
            <a:r>
              <a:rPr lang="en-US" sz="500" dirty="0">
                <a:latin typeface="Arial" panose="020B0604020202020204" pitchFamily="34" charset="0"/>
                <a:cs typeface="Arial" panose="020B0604020202020204" pitchFamily="34" charset="0"/>
              </a:rPr>
              <a:t> , https://</a:t>
            </a:r>
            <a:r>
              <a:rPr lang="en-US" sz="500" dirty="0" err="1">
                <a:latin typeface="Arial" panose="020B0604020202020204" pitchFamily="34" charset="0"/>
                <a:cs typeface="Arial" panose="020B0604020202020204" pitchFamily="34" charset="0"/>
              </a:rPr>
              <a:t>cryptography.io</a:t>
            </a:r>
            <a:r>
              <a:rPr lang="en-US" sz="500" dirty="0">
                <a:latin typeface="Arial" panose="020B0604020202020204" pitchFamily="34" charset="0"/>
                <a:cs typeface="Arial" panose="020B0604020202020204" pitchFamily="34" charset="0"/>
              </a:rPr>
              <a:t>/</a:t>
            </a:r>
            <a:r>
              <a:rPr lang="en-US" sz="500" dirty="0" err="1">
                <a:latin typeface="Arial" panose="020B0604020202020204" pitchFamily="34" charset="0"/>
                <a:cs typeface="Arial" panose="020B0604020202020204" pitchFamily="34" charset="0"/>
              </a:rPr>
              <a:t>en</a:t>
            </a:r>
            <a:r>
              <a:rPr lang="en-US" sz="500" dirty="0">
                <a:latin typeface="Arial" panose="020B0604020202020204" pitchFamily="34" charset="0"/>
                <a:cs typeface="Arial" panose="020B0604020202020204" pitchFamily="34" charset="0"/>
              </a:rPr>
              <a:t>/2.8/fernet/</a:t>
            </a:r>
          </a:p>
        </p:txBody>
      </p:sp>
    </p:spTree>
    <p:extLst>
      <p:ext uri="{BB962C8B-B14F-4D97-AF65-F5344CB8AC3E}">
        <p14:creationId xmlns:p14="http://schemas.microsoft.com/office/powerpoint/2010/main" val="108368228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sz="1400" b="0" dirty="0">
                <a:latin typeface="Arial" charset="0"/>
                <a:ea typeface="Arial" charset="0"/>
                <a:cs typeface="Arial" charset="0"/>
              </a:rPr>
              <a:t>Compute Service</a:t>
            </a:r>
            <a:endParaRPr lang="en-US" sz="1400" b="0" dirty="0"/>
          </a:p>
        </p:txBody>
      </p:sp>
      <p:sp>
        <p:nvSpPr>
          <p:cNvPr id="15" name="Rectangle 14"/>
          <p:cNvSpPr/>
          <p:nvPr/>
        </p:nvSpPr>
        <p:spPr>
          <a:xfrm>
            <a:off x="1186594" y="4897279"/>
            <a:ext cx="3729901" cy="246221"/>
          </a:xfrm>
          <a:prstGeom prst="rect">
            <a:avLst/>
          </a:prstGeom>
          <a:solidFill>
            <a:schemeClr val="bg1"/>
          </a:solidFill>
        </p:spPr>
        <p:txBody>
          <a:bodyPr wrap="square">
            <a:spAutoFit/>
          </a:bodyPr>
          <a:lstStyle/>
          <a:p>
            <a:r>
              <a:rPr lang="en-US" sz="500" dirty="0">
                <a:latin typeface="Arial" panose="020B0604020202020204" pitchFamily="34" charset="0"/>
                <a:cs typeface="Arial" panose="020B0604020202020204" pitchFamily="34" charset="0"/>
              </a:rPr>
              <a:t>https://access.redhat.com/documentation/en/red-hat-openstack-platform/8/paged/architecture-guide/chapter-1-components</a:t>
            </a:r>
          </a:p>
          <a:p>
            <a:r>
              <a:rPr lang="en-US" sz="500" dirty="0">
                <a:latin typeface="Arial" panose="020B0604020202020204" pitchFamily="34" charset="0"/>
                <a:cs typeface="Arial" panose="020B0604020202020204" pitchFamily="34" charset="0"/>
              </a:rPr>
              <a:t>Egan Ford, OpenStack Technology Review &amp; Demo, IBM</a:t>
            </a:r>
          </a:p>
        </p:txBody>
      </p:sp>
      <p:pic>
        <p:nvPicPr>
          <p:cNvPr id="16" name="Picture 4" descr="Compute architecture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58" y="1575919"/>
            <a:ext cx="3446668" cy="2975444"/>
          </a:xfrm>
          <a:prstGeom prst="rect">
            <a:avLst/>
          </a:prstGeom>
          <a:noFill/>
        </p:spPr>
      </p:pic>
      <p:sp>
        <p:nvSpPr>
          <p:cNvPr id="17" name="Text Box 5"/>
          <p:cNvSpPr txBox="1">
            <a:spLocks noChangeArrowheads="1"/>
          </p:cNvSpPr>
          <p:nvPr/>
        </p:nvSpPr>
        <p:spPr bwMode="auto">
          <a:xfrm>
            <a:off x="503239" y="745749"/>
            <a:ext cx="3205162" cy="3835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tIns="42228"/>
          <a:lstStyle>
            <a:lvl1pPr eaLnBrk="0" hangingPunct="0">
              <a:tabLst>
                <a:tab pos="723900" algn="l"/>
                <a:tab pos="1447800" algn="l"/>
                <a:tab pos="2171700" algn="l"/>
                <a:tab pos="2895600" algn="l"/>
                <a:tab pos="3619500" algn="l"/>
              </a:tabLst>
              <a:defRPr sz="2400">
                <a:solidFill>
                  <a:schemeClr val="tx1"/>
                </a:solidFill>
                <a:latin typeface="Arial" panose="020B0604020202020204" pitchFamily="34" charset="0"/>
                <a:ea typeface="MS PGothic" panose="020B0600070205080204" pitchFamily="34" charset="-128"/>
              </a:defRPr>
            </a:lvl1pPr>
            <a:lvl2pPr marL="517525" indent="-171450" eaLnBrk="0" hangingPunct="0">
              <a:tabLst>
                <a:tab pos="723900" algn="l"/>
                <a:tab pos="1447800" algn="l"/>
                <a:tab pos="2171700" algn="l"/>
                <a:tab pos="2895600" algn="l"/>
                <a:tab pos="3619500" algn="l"/>
              </a:tabLst>
              <a:defRPr sz="2400">
                <a:solidFill>
                  <a:schemeClr val="tx1"/>
                </a:solidFill>
                <a:latin typeface="Arial" panose="020B0604020202020204" pitchFamily="34" charset="0"/>
                <a:ea typeface="MS PGothic" panose="020B0600070205080204" pitchFamily="34" charset="-128"/>
              </a:defRPr>
            </a:lvl2pPr>
            <a:lvl3pPr marL="1143000" indent="-228600" eaLnBrk="0" hangingPunct="0">
              <a:tabLst>
                <a:tab pos="723900" algn="l"/>
                <a:tab pos="1447800" algn="l"/>
                <a:tab pos="2171700" algn="l"/>
                <a:tab pos="2895600" algn="l"/>
                <a:tab pos="3619500" algn="l"/>
              </a:tabLst>
              <a:defRPr sz="2400">
                <a:solidFill>
                  <a:schemeClr val="tx1"/>
                </a:solidFill>
                <a:latin typeface="Arial" panose="020B0604020202020204" pitchFamily="34" charset="0"/>
                <a:ea typeface="MS PGothic" panose="020B0600070205080204" pitchFamily="34" charset="-128"/>
              </a:defRPr>
            </a:lvl3pPr>
            <a:lvl4pPr marL="1600200" indent="-228600" eaLnBrk="0" hangingPunct="0">
              <a:tabLst>
                <a:tab pos="723900" algn="l"/>
                <a:tab pos="1447800" algn="l"/>
                <a:tab pos="2171700" algn="l"/>
                <a:tab pos="2895600" algn="l"/>
                <a:tab pos="3619500" algn="l"/>
              </a:tabLst>
              <a:defRPr sz="2400">
                <a:solidFill>
                  <a:schemeClr val="tx1"/>
                </a:solidFill>
                <a:latin typeface="Arial" panose="020B0604020202020204" pitchFamily="34" charset="0"/>
                <a:ea typeface="MS PGothic" panose="020B0600070205080204" pitchFamily="34" charset="-128"/>
              </a:defRPr>
            </a:lvl4pPr>
            <a:lvl5pPr marL="2057400" indent="-228600" eaLnBrk="0" hangingPunct="0">
              <a:tabLst>
                <a:tab pos="723900" algn="l"/>
                <a:tab pos="1447800" algn="l"/>
                <a:tab pos="2171700" algn="l"/>
                <a:tab pos="2895600" algn="l"/>
                <a:tab pos="36195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Arial" panose="020B0604020202020204" pitchFamily="34" charset="0"/>
                <a:ea typeface="MS PGothic" panose="020B0600070205080204" pitchFamily="34" charset="-128"/>
              </a:defRPr>
            </a:lvl9pPr>
          </a:lstStyle>
          <a:p>
            <a:pPr eaLnBrk="1" hangingPunct="1">
              <a:spcBef>
                <a:spcPts val="0"/>
              </a:spcBef>
              <a:buSzPct val="100000"/>
            </a:pPr>
            <a:r>
              <a:rPr lang="en-US" altLang="en-US" sz="1000" b="1" dirty="0">
                <a:solidFill>
                  <a:schemeClr val="tx2"/>
                </a:solidFill>
                <a:ea typeface="SimSun" panose="02010600030101010101" pitchFamily="2" charset="-122"/>
              </a:rPr>
              <a:t>Key Capabilities</a:t>
            </a:r>
          </a:p>
          <a:p>
            <a:pPr marL="171450" indent="-171450"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Manage virtualized server resources</a:t>
            </a:r>
          </a:p>
          <a:p>
            <a:pPr lvl="1"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CPU/Memory/Disk/Network Interfaces </a:t>
            </a:r>
          </a:p>
          <a:p>
            <a:pPr marL="171450" indent="-171450"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API with rate limiting and authentication</a:t>
            </a:r>
          </a:p>
          <a:p>
            <a:pPr marL="171450" indent="-171450"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Distributed and asynchronous architecture</a:t>
            </a:r>
          </a:p>
          <a:p>
            <a:pPr lvl="1"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Massively scalable and highly available system</a:t>
            </a:r>
          </a:p>
          <a:p>
            <a:pPr marL="171450" indent="-171450"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Live guest migration</a:t>
            </a:r>
          </a:p>
          <a:p>
            <a:pPr lvl="1"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Move running guests between physical hosts</a:t>
            </a:r>
          </a:p>
          <a:p>
            <a:pPr marL="171450" indent="-171450"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Live VM management (instance)</a:t>
            </a:r>
          </a:p>
          <a:p>
            <a:pPr lvl="1"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Run, reboot, suspend, resize, terminate instances</a:t>
            </a:r>
          </a:p>
          <a:p>
            <a:pPr marL="171450" indent="-171450"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Security Groups</a:t>
            </a:r>
          </a:p>
          <a:p>
            <a:pPr marL="171450" indent="-171450"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Role Based Access Control (RBAC)</a:t>
            </a:r>
          </a:p>
          <a:p>
            <a:pPr lvl="1"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Ensure security by user, role and project</a:t>
            </a:r>
          </a:p>
          <a:p>
            <a:pPr marL="171450" indent="-171450"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Projects &amp; Quotas</a:t>
            </a:r>
          </a:p>
          <a:p>
            <a:pPr marL="171450" indent="-171450" eaLnBrk="1" hangingPunct="1">
              <a:spcBef>
                <a:spcPts val="0"/>
              </a:spcBef>
              <a:buClr>
                <a:schemeClr val="tx2"/>
              </a:buClr>
              <a:buSzPct val="100000"/>
              <a:buFont typeface="Wingdings" charset="2"/>
              <a:buChar char="§"/>
            </a:pPr>
            <a:r>
              <a:rPr lang="en-US" altLang="en-US" sz="1000" dirty="0">
                <a:solidFill>
                  <a:srgbClr val="000000"/>
                </a:solidFill>
                <a:ea typeface="SimSun" panose="02010600030101010101" pitchFamily="2" charset="-122"/>
              </a:rPr>
              <a:t>VNC Proxy through web browser</a:t>
            </a:r>
          </a:p>
        </p:txBody>
      </p:sp>
      <p:sp>
        <p:nvSpPr>
          <p:cNvPr id="6" name="Rectangle 5">
            <a:extLst>
              <a:ext uri="{FF2B5EF4-FFF2-40B4-BE49-F238E27FC236}">
                <a16:creationId xmlns:a16="http://schemas.microsoft.com/office/drawing/2014/main" id="{EF4C0E17-9319-9743-A01C-3BBA8B9C4DC2}"/>
              </a:ext>
            </a:extLst>
          </p:cNvPr>
          <p:cNvSpPr/>
          <p:nvPr/>
        </p:nvSpPr>
        <p:spPr>
          <a:xfrm>
            <a:off x="3851275" y="901446"/>
            <a:ext cx="1774476" cy="461665"/>
          </a:xfrm>
          <a:prstGeom prst="rect">
            <a:avLst/>
          </a:prstGeom>
        </p:spPr>
        <p:txBody>
          <a:bodyPr wrap="square">
            <a:spAutoFit/>
          </a:bodyPr>
          <a:lstStyle/>
          <a:p>
            <a:r>
              <a:rPr lang="en-US" sz="800" i="1" dirty="0">
                <a:solidFill>
                  <a:srgbClr val="333333"/>
                </a:solidFill>
                <a:latin typeface="Arial" panose="020B0604020202020204" pitchFamily="34" charset="0"/>
                <a:cs typeface="Arial" panose="020B0604020202020204" pitchFamily="34" charset="0"/>
              </a:rPr>
              <a:t>Nova provides a way to provision compute instances (i.e., virtual machines or servers)</a:t>
            </a:r>
            <a:endParaRPr lang="en-US" sz="800" i="1"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51CEBAF3-E953-FD4B-AD7D-08645043AC0A}"/>
              </a:ext>
            </a:extLst>
          </p:cNvPr>
          <p:cNvCxnSpPr>
            <a:cxnSpLocks/>
          </p:cNvCxnSpPr>
          <p:nvPr/>
        </p:nvCxnSpPr>
        <p:spPr>
          <a:xfrm>
            <a:off x="5474321" y="1235798"/>
            <a:ext cx="1041148" cy="362139"/>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22F51A5-1154-3B43-B819-DBF9EB45E6DD}"/>
              </a:ext>
            </a:extLst>
          </p:cNvPr>
          <p:cNvSpPr/>
          <p:nvPr/>
        </p:nvSpPr>
        <p:spPr>
          <a:xfrm>
            <a:off x="6257446" y="735013"/>
            <a:ext cx="2458015" cy="707886"/>
          </a:xfrm>
          <a:prstGeom prst="rect">
            <a:avLst/>
          </a:prstGeom>
        </p:spPr>
        <p:txBody>
          <a:bodyPr wrap="square">
            <a:spAutoFit/>
          </a:bodyPr>
          <a:lstStyle/>
          <a:p>
            <a:r>
              <a:rPr lang="en-US" sz="800" i="1" dirty="0">
                <a:solidFill>
                  <a:srgbClr val="333333"/>
                </a:solidFill>
                <a:latin typeface="Arial" panose="020B0604020202020204" pitchFamily="34" charset="0"/>
                <a:cs typeface="Arial" panose="020B0604020202020204" pitchFamily="34" charset="0"/>
              </a:rPr>
              <a:t>It requires the following additional services:</a:t>
            </a:r>
          </a:p>
          <a:p>
            <a:pPr marL="88900" indent="-88900">
              <a:buFont typeface="Arial" panose="020B0604020202020204" pitchFamily="34" charset="0"/>
              <a:buChar char="•"/>
            </a:pPr>
            <a:r>
              <a:rPr lang="en-US" sz="800" i="1" dirty="0">
                <a:solidFill>
                  <a:srgbClr val="333333"/>
                </a:solidFill>
                <a:latin typeface="Arial" panose="020B0604020202020204" pitchFamily="34" charset="0"/>
                <a:cs typeface="Arial" panose="020B0604020202020204" pitchFamily="34" charset="0"/>
              </a:rPr>
              <a:t>Keystone for identity and authentication</a:t>
            </a:r>
          </a:p>
          <a:p>
            <a:pPr marL="88900" indent="-88900">
              <a:buFont typeface="Arial" panose="020B0604020202020204" pitchFamily="34" charset="0"/>
              <a:buChar char="•"/>
            </a:pPr>
            <a:r>
              <a:rPr lang="en-US" sz="800" i="1" dirty="0">
                <a:solidFill>
                  <a:srgbClr val="333333"/>
                </a:solidFill>
                <a:latin typeface="Arial" panose="020B0604020202020204" pitchFamily="34" charset="0"/>
                <a:cs typeface="Arial" panose="020B0604020202020204" pitchFamily="34" charset="0"/>
              </a:rPr>
              <a:t>Glance for compute images repository</a:t>
            </a:r>
          </a:p>
          <a:p>
            <a:pPr marL="88900" indent="-88900">
              <a:buFont typeface="Arial" panose="020B0604020202020204" pitchFamily="34" charset="0"/>
              <a:buChar char="•"/>
            </a:pPr>
            <a:r>
              <a:rPr lang="en-US" sz="800" i="1" dirty="0">
                <a:solidFill>
                  <a:srgbClr val="333333"/>
                </a:solidFill>
                <a:latin typeface="Arial" panose="020B0604020202020204" pitchFamily="34" charset="0"/>
                <a:cs typeface="Arial" panose="020B0604020202020204" pitchFamily="34" charset="0"/>
              </a:rPr>
              <a:t>Neutron for virtual or physical networks</a:t>
            </a:r>
          </a:p>
          <a:p>
            <a:pPr marL="88900" indent="-88900">
              <a:buFont typeface="Arial" panose="020B0604020202020204" pitchFamily="34" charset="0"/>
              <a:buChar char="•"/>
            </a:pPr>
            <a:r>
              <a:rPr lang="en-US" sz="800" i="1" dirty="0">
                <a:solidFill>
                  <a:srgbClr val="333333"/>
                </a:solidFill>
                <a:latin typeface="Arial" panose="020B0604020202020204" pitchFamily="34" charset="0"/>
                <a:cs typeface="Arial" panose="020B0604020202020204" pitchFamily="34" charset="0"/>
              </a:rPr>
              <a:t>Placement for tracking resources</a:t>
            </a:r>
          </a:p>
        </p:txBody>
      </p:sp>
      <p:cxnSp>
        <p:nvCxnSpPr>
          <p:cNvPr id="11" name="Straight Connector 10">
            <a:extLst>
              <a:ext uri="{FF2B5EF4-FFF2-40B4-BE49-F238E27FC236}">
                <a16:creationId xmlns:a16="http://schemas.microsoft.com/office/drawing/2014/main" id="{A478A098-F646-784D-BE06-523FB92970F5}"/>
              </a:ext>
            </a:extLst>
          </p:cNvPr>
          <p:cNvCxnSpPr>
            <a:cxnSpLocks/>
          </p:cNvCxnSpPr>
          <p:nvPr/>
        </p:nvCxnSpPr>
        <p:spPr>
          <a:xfrm flipH="1">
            <a:off x="7416289" y="1478733"/>
            <a:ext cx="229355" cy="77558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593677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Compute architecture diagram">
            <a:extLst>
              <a:ext uri="{FF2B5EF4-FFF2-40B4-BE49-F238E27FC236}">
                <a16:creationId xmlns:a16="http://schemas.microsoft.com/office/drawing/2014/main" id="{955DDE47-E8EC-604E-9209-3BE1A5F5C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7404" y="1575919"/>
            <a:ext cx="3446668" cy="2975444"/>
          </a:xfrm>
          <a:prstGeom prst="rect">
            <a:avLst/>
          </a:prstGeom>
          <a:noFill/>
        </p:spPr>
      </p:pic>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b="0" dirty="0">
                <a:latin typeface="Arial" charset="0"/>
                <a:ea typeface="Arial" charset="0"/>
                <a:cs typeface="Arial" charset="0"/>
              </a:rPr>
              <a:t>Compute Service: Nova-API</a:t>
            </a:r>
            <a:endParaRPr lang="en-US" sz="1400" b="0" dirty="0"/>
          </a:p>
        </p:txBody>
      </p:sp>
      <p:sp>
        <p:nvSpPr>
          <p:cNvPr id="11" name="Rectangle 10"/>
          <p:cNvSpPr/>
          <p:nvPr/>
        </p:nvSpPr>
        <p:spPr>
          <a:xfrm>
            <a:off x="6524434" y="2618628"/>
            <a:ext cx="633153" cy="24164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
          <p:cNvSpPr txBox="1">
            <a:spLocks noChangeArrowheads="1"/>
          </p:cNvSpPr>
          <p:nvPr/>
        </p:nvSpPr>
        <p:spPr>
          <a:xfrm>
            <a:off x="503239" y="735013"/>
            <a:ext cx="3205162" cy="3816350"/>
          </a:xfrm>
          <a:prstGeom prst="rect">
            <a:avLst/>
          </a:prstGeom>
        </p:spPr>
        <p:txBody>
          <a:bodyPr vert="horz" wrap="square" lIns="91440" tIns="42228" rIns="91440" bIns="45720" numCol="1" anchor="t" anchorCtr="0" compatLnSpc="1">
            <a:prstTxWarp prst="textNoShape">
              <a:avLst/>
            </a:prstTxWarp>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82563" indent="-182563">
              <a:spcBef>
                <a:spcPts val="0"/>
              </a:spcBef>
              <a:buClr>
                <a:schemeClr val="tx2"/>
              </a:buClr>
              <a:buSzPct val="100000"/>
              <a:buNone/>
              <a:tabLst>
                <a:tab pos="542925" algn="l"/>
                <a:tab pos="1085850" algn="l"/>
                <a:tab pos="1628775" algn="l"/>
                <a:tab pos="2171700" algn="l"/>
                <a:tab pos="2714625" algn="l"/>
              </a:tabLst>
            </a:pPr>
            <a:r>
              <a:rPr lang="en-US" altLang="en-US" sz="1000" kern="0" dirty="0">
                <a:solidFill>
                  <a:schemeClr val="tx2"/>
                </a:solidFill>
                <a:latin typeface="Arial" charset="0"/>
                <a:ea typeface="Arial" charset="0"/>
                <a:cs typeface="Arial" charset="0"/>
              </a:rPr>
              <a:t>Key Capabilities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APIs supported</a:t>
            </a:r>
          </a:p>
          <a:p>
            <a:pPr marL="582613" lvl="1" indent="-182563">
              <a:lnSpc>
                <a:spcPct val="100000"/>
              </a:lnSpc>
              <a:spcBef>
                <a:spcPts val="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OpenStack Compute API (REST-based)</a:t>
            </a:r>
          </a:p>
          <a:p>
            <a:pPr marL="982663" lvl="2" indent="-182563">
              <a:lnSpc>
                <a:spcPct val="100000"/>
              </a:lnSpc>
              <a:spcBef>
                <a:spcPts val="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Similar to </a:t>
            </a:r>
            <a:r>
              <a:rPr lang="en-US" altLang="en-US" sz="1000" b="0" kern="0" dirty="0" err="1">
                <a:solidFill>
                  <a:schemeClr val="tx1"/>
                </a:solidFill>
                <a:latin typeface="Arial" charset="0"/>
                <a:ea typeface="Arial" charset="0"/>
                <a:cs typeface="Arial" charset="0"/>
              </a:rPr>
              <a:t>RackSpace</a:t>
            </a:r>
            <a:r>
              <a:rPr lang="en-US" altLang="en-US" sz="1000" b="0" kern="0" dirty="0">
                <a:solidFill>
                  <a:schemeClr val="tx1"/>
                </a:solidFill>
                <a:latin typeface="Arial" charset="0"/>
                <a:ea typeface="Arial" charset="0"/>
                <a:cs typeface="Arial" charset="0"/>
              </a:rPr>
              <a:t> APIs</a:t>
            </a:r>
          </a:p>
          <a:p>
            <a:pPr marL="582613" lvl="1" indent="-182563">
              <a:lnSpc>
                <a:spcPct val="100000"/>
              </a:lnSpc>
              <a:spcBef>
                <a:spcPts val="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EC2 API (subset)</a:t>
            </a:r>
          </a:p>
          <a:p>
            <a:pPr marL="982663" lvl="2" indent="-182563">
              <a:lnSpc>
                <a:spcPct val="100000"/>
              </a:lnSpc>
              <a:spcBef>
                <a:spcPts val="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Can be excluded</a:t>
            </a:r>
          </a:p>
          <a:p>
            <a:pPr marL="582613" lvl="1" indent="-182563">
              <a:lnSpc>
                <a:spcPct val="100000"/>
              </a:lnSpc>
              <a:spcBef>
                <a:spcPts val="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Admin API (nova-manage)</a:t>
            </a:r>
          </a:p>
          <a:p>
            <a:pPr marL="182563" indent="-182563">
              <a:lnSpc>
                <a:spcPct val="100000"/>
              </a:lnSpc>
              <a:spcBef>
                <a:spcPts val="0"/>
              </a:spcBef>
              <a:buClr>
                <a:schemeClr val="tx2"/>
              </a:buClr>
              <a:buSzPct val="100000"/>
              <a:buFont typeface="Wingdings" charset="2"/>
              <a:buChar char="§"/>
              <a:tabLst>
                <a:tab pos="542925" algn="l"/>
                <a:tab pos="1085850" algn="l"/>
                <a:tab pos="1628775" algn="l"/>
                <a:tab pos="2171700" algn="l"/>
                <a:tab pos="2714625" algn="l"/>
              </a:tabLst>
            </a:pP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Robust extensions mechanism to add new capabilities</a:t>
            </a:r>
          </a:p>
        </p:txBody>
      </p:sp>
      <p:sp>
        <p:nvSpPr>
          <p:cNvPr id="3" name="Rectangle 2">
            <a:extLst>
              <a:ext uri="{FF2B5EF4-FFF2-40B4-BE49-F238E27FC236}">
                <a16:creationId xmlns:a16="http://schemas.microsoft.com/office/drawing/2014/main" id="{F6849FE5-5C63-0C43-BBC1-7E992EE5B3B7}"/>
              </a:ext>
            </a:extLst>
          </p:cNvPr>
          <p:cNvSpPr/>
          <p:nvPr/>
        </p:nvSpPr>
        <p:spPr>
          <a:xfrm>
            <a:off x="4365183" y="743972"/>
            <a:ext cx="3141552" cy="338554"/>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End users and components communicate with nova-</a:t>
            </a:r>
            <a:r>
              <a:rPr lang="en-US" sz="800" i="1" dirty="0" err="1">
                <a:solidFill>
                  <a:srgbClr val="3C3C3B"/>
                </a:solidFill>
                <a:latin typeface="Arial" panose="020B0604020202020204" pitchFamily="34" charset="0"/>
                <a:cs typeface="Arial" panose="020B0604020202020204" pitchFamily="34" charset="0"/>
              </a:rPr>
              <a:t>api</a:t>
            </a:r>
            <a:r>
              <a:rPr lang="en-US" sz="800" i="1" dirty="0">
                <a:solidFill>
                  <a:srgbClr val="3C3C3B"/>
                </a:solidFill>
                <a:latin typeface="Arial" panose="020B0604020202020204" pitchFamily="34" charset="0"/>
                <a:cs typeface="Arial" panose="020B0604020202020204" pitchFamily="34" charset="0"/>
              </a:rPr>
              <a:t> interface to create instances via the OpenStack API or EC2 API.</a:t>
            </a:r>
            <a:endParaRPr lang="en-US" sz="800" i="1"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587F4625-D844-0A42-A1A4-2AE0599C18AE}"/>
              </a:ext>
            </a:extLst>
          </p:cNvPr>
          <p:cNvCxnSpPr>
            <a:cxnSpLocks/>
          </p:cNvCxnSpPr>
          <p:nvPr/>
        </p:nvCxnSpPr>
        <p:spPr>
          <a:xfrm>
            <a:off x="5754889" y="1122630"/>
            <a:ext cx="832919" cy="153003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946028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Compute architecture diagram">
            <a:extLst>
              <a:ext uri="{FF2B5EF4-FFF2-40B4-BE49-F238E27FC236}">
                <a16:creationId xmlns:a16="http://schemas.microsoft.com/office/drawing/2014/main" id="{13F18E34-E94D-DE48-8747-45CBCA9B62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955" y="1688025"/>
            <a:ext cx="3316806" cy="2863337"/>
          </a:xfrm>
          <a:prstGeom prst="rect">
            <a:avLst/>
          </a:prstGeom>
          <a:noFill/>
        </p:spPr>
      </p:pic>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b="0" dirty="0">
                <a:latin typeface="Arial" charset="0"/>
                <a:ea typeface="Arial" charset="0"/>
                <a:cs typeface="Arial" charset="0"/>
              </a:rPr>
              <a:t>Compute Service: </a:t>
            </a:r>
            <a:r>
              <a:rPr lang="en-US" sz="1400" b="0" dirty="0">
                <a:latin typeface="Arial" charset="0"/>
                <a:ea typeface="Arial" charset="0"/>
                <a:cs typeface="Arial" charset="0"/>
              </a:rPr>
              <a:t>RabbitMQ and Database</a:t>
            </a:r>
            <a:endParaRPr lang="en-US" sz="1400" b="0" dirty="0"/>
          </a:p>
        </p:txBody>
      </p:sp>
      <p:sp>
        <p:nvSpPr>
          <p:cNvPr id="6" name="Rectangle 2"/>
          <p:cNvSpPr txBox="1">
            <a:spLocks noChangeArrowheads="1"/>
          </p:cNvSpPr>
          <p:nvPr/>
        </p:nvSpPr>
        <p:spPr>
          <a:xfrm>
            <a:off x="503239" y="735013"/>
            <a:ext cx="3205162" cy="3914016"/>
          </a:xfrm>
          <a:prstGeom prst="rect">
            <a:avLst/>
          </a:prstGeom>
        </p:spPr>
        <p:txBody>
          <a:bodyPr vert="horz" wrap="square" lIns="91440" tIns="42228" rIns="91440" bIns="45720" numCol="1" anchor="t" anchorCtr="0" compatLnSpc="1">
            <a:prstTxWarp prst="textNoShape">
              <a:avLst/>
            </a:prstTxWarp>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82563" indent="-182563">
              <a:buClr>
                <a:schemeClr val="tx2"/>
              </a:buClr>
              <a:buSzPct val="100000"/>
              <a:buNone/>
              <a:tabLst>
                <a:tab pos="542925" algn="l"/>
                <a:tab pos="1085850" algn="l"/>
                <a:tab pos="1628775" algn="l"/>
                <a:tab pos="2171700" algn="l"/>
                <a:tab pos="2714625" algn="l"/>
              </a:tabLst>
            </a:pPr>
            <a:r>
              <a:rPr lang="en-US" altLang="en-US" sz="1000" kern="0" dirty="0">
                <a:solidFill>
                  <a:schemeClr val="tx2"/>
                </a:solidFill>
                <a:latin typeface="Arial" charset="0"/>
                <a:ea typeface="Arial" charset="0"/>
                <a:cs typeface="Arial" charset="0"/>
              </a:rPr>
              <a:t>Key Capabilities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Responsible for providing communications hub and managing data persistence</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err="1">
                <a:solidFill>
                  <a:schemeClr val="tx1"/>
                </a:solidFill>
                <a:latin typeface="Arial" charset="0"/>
                <a:ea typeface="Arial" charset="0"/>
                <a:cs typeface="Arial" charset="0"/>
              </a:rPr>
              <a:t>RabbitMQ</a:t>
            </a:r>
            <a:r>
              <a:rPr lang="en-US" altLang="en-US" sz="1000" b="0" kern="0" dirty="0">
                <a:solidFill>
                  <a:schemeClr val="tx1"/>
                </a:solidFill>
                <a:latin typeface="Arial" charset="0"/>
                <a:ea typeface="Arial" charset="0"/>
                <a:cs typeface="Arial" charset="0"/>
              </a:rPr>
              <a:t> is default queue, MySQL DB</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Documented HA methods</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err="1">
                <a:solidFill>
                  <a:schemeClr val="tx1"/>
                </a:solidFill>
                <a:latin typeface="Arial" charset="0"/>
                <a:ea typeface="Arial" charset="0"/>
                <a:cs typeface="Arial" charset="0"/>
              </a:rPr>
              <a:t>ZeroMQ</a:t>
            </a:r>
            <a:r>
              <a:rPr lang="en-US" altLang="en-US" sz="1000" b="0" kern="0" dirty="0">
                <a:solidFill>
                  <a:schemeClr val="tx1"/>
                </a:solidFill>
                <a:latin typeface="Arial" charset="0"/>
                <a:ea typeface="Arial" charset="0"/>
                <a:cs typeface="Arial" charset="0"/>
              </a:rPr>
              <a:t> implementation available to decentralize queue</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Single “cell” (1 Queue, 1 Database) typically scales from 500 – 1000 physical machines</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kern="0" dirty="0">
                <a:solidFill>
                  <a:schemeClr val="tx1"/>
                </a:solidFill>
                <a:latin typeface="Arial" charset="0"/>
                <a:ea typeface="Arial" charset="0"/>
                <a:cs typeface="Arial" charset="0"/>
              </a:rPr>
              <a:t>Cells can be rolled up to support larger deployments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Communications route through queue</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API requests are validated and placed on queue</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Workers listen to queues based on role or role + hostname</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Responses are dispatched back through queue</a:t>
            </a:r>
          </a:p>
        </p:txBody>
      </p:sp>
      <p:sp>
        <p:nvSpPr>
          <p:cNvPr id="8" name="Rectangle 7"/>
          <p:cNvSpPr/>
          <p:nvPr/>
        </p:nvSpPr>
        <p:spPr>
          <a:xfrm>
            <a:off x="5881639" y="3053194"/>
            <a:ext cx="451260" cy="23774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FC7031-65B2-BE4D-A517-79CB1889C724}"/>
              </a:ext>
            </a:extLst>
          </p:cNvPr>
          <p:cNvSpPr/>
          <p:nvPr/>
        </p:nvSpPr>
        <p:spPr>
          <a:xfrm>
            <a:off x="3851275" y="1138238"/>
            <a:ext cx="2105905" cy="461665"/>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Message Queue provides a central hub to pass messages between different services in an asynchronous way </a:t>
            </a:r>
            <a:endParaRPr lang="en-US" sz="800" i="1" u="none" strike="noStrike" dirty="0">
              <a:solidFill>
                <a:srgbClr val="3C3C3B"/>
              </a:solidFill>
              <a:effectLst/>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498235DB-77C2-D142-8CD4-F7CDFA7C6A6D}"/>
              </a:ext>
            </a:extLst>
          </p:cNvPr>
          <p:cNvCxnSpPr>
            <a:cxnSpLocks/>
          </p:cNvCxnSpPr>
          <p:nvPr/>
        </p:nvCxnSpPr>
        <p:spPr>
          <a:xfrm>
            <a:off x="5146895" y="1647730"/>
            <a:ext cx="766431" cy="1432624"/>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33F0F8C4-B07B-0F40-9084-BF4335FABA8C}"/>
              </a:ext>
            </a:extLst>
          </p:cNvPr>
          <p:cNvSpPr/>
          <p:nvPr/>
        </p:nvSpPr>
        <p:spPr>
          <a:xfrm>
            <a:off x="5048721" y="735013"/>
            <a:ext cx="2298072" cy="338554"/>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Advantages: buffer requests, decoupling, unicast and group-based communication</a:t>
            </a:r>
            <a:endParaRPr lang="en-US" sz="800" i="1" u="none" strike="noStrike" dirty="0">
              <a:solidFill>
                <a:srgbClr val="3C3C3B"/>
              </a:solidFill>
              <a:effectLst/>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BD0DCF4C-F7C6-1843-8B6D-447E6F231EBB}"/>
              </a:ext>
            </a:extLst>
          </p:cNvPr>
          <p:cNvCxnSpPr>
            <a:cxnSpLocks/>
            <a:stCxn id="13" idx="2"/>
          </p:cNvCxnSpPr>
          <p:nvPr/>
        </p:nvCxnSpPr>
        <p:spPr>
          <a:xfrm flipH="1">
            <a:off x="6006881" y="1073567"/>
            <a:ext cx="190876" cy="199588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70EFBDD2-1473-C44D-94C7-6601F69712C6}"/>
              </a:ext>
            </a:extLst>
          </p:cNvPr>
          <p:cNvSpPr/>
          <p:nvPr/>
        </p:nvSpPr>
        <p:spPr>
          <a:xfrm>
            <a:off x="6773406" y="1131885"/>
            <a:ext cx="2204519" cy="461665"/>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Stores build-time and run-time states, including available instance types, instances in use, available networks…</a:t>
            </a:r>
          </a:p>
        </p:txBody>
      </p:sp>
      <p:sp>
        <p:nvSpPr>
          <p:cNvPr id="15" name="Rectangle 14">
            <a:extLst>
              <a:ext uri="{FF2B5EF4-FFF2-40B4-BE49-F238E27FC236}">
                <a16:creationId xmlns:a16="http://schemas.microsoft.com/office/drawing/2014/main" id="{8F38007A-C581-C44A-9E93-2C64529925F8}"/>
              </a:ext>
            </a:extLst>
          </p:cNvPr>
          <p:cNvSpPr/>
          <p:nvPr/>
        </p:nvSpPr>
        <p:spPr>
          <a:xfrm>
            <a:off x="7437421" y="3472671"/>
            <a:ext cx="307818" cy="47011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248EC11-35D9-EB4D-BD37-FEEBCF359ED8}"/>
              </a:ext>
            </a:extLst>
          </p:cNvPr>
          <p:cNvCxnSpPr>
            <a:cxnSpLocks/>
          </p:cNvCxnSpPr>
          <p:nvPr/>
        </p:nvCxnSpPr>
        <p:spPr>
          <a:xfrm flipH="1">
            <a:off x="7749766" y="1945909"/>
            <a:ext cx="244444" cy="1480828"/>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711997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Compute architecture diagram">
            <a:extLst>
              <a:ext uri="{FF2B5EF4-FFF2-40B4-BE49-F238E27FC236}">
                <a16:creationId xmlns:a16="http://schemas.microsoft.com/office/drawing/2014/main" id="{4B920C6B-A8D3-244E-9E19-93E182A63D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955" y="1688025"/>
            <a:ext cx="3316806" cy="2863337"/>
          </a:xfrm>
          <a:prstGeom prst="rect">
            <a:avLst/>
          </a:prstGeom>
          <a:noFill/>
        </p:spPr>
      </p:pic>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sz="1400" b="0" dirty="0">
                <a:latin typeface="Arial" charset="0"/>
                <a:ea typeface="Arial" charset="0"/>
                <a:cs typeface="Arial" charset="0"/>
              </a:rPr>
              <a:t>Compute Service: Scheduler</a:t>
            </a:r>
            <a:endParaRPr lang="en-US" sz="1400" b="0" dirty="0"/>
          </a:p>
        </p:txBody>
      </p:sp>
      <p:sp>
        <p:nvSpPr>
          <p:cNvPr id="9" name="Rectangle 8"/>
          <p:cNvSpPr/>
          <p:nvPr/>
        </p:nvSpPr>
        <p:spPr>
          <a:xfrm>
            <a:off x="6632089" y="3167660"/>
            <a:ext cx="583524" cy="48541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txBox="1">
            <a:spLocks noChangeArrowheads="1"/>
          </p:cNvSpPr>
          <p:nvPr/>
        </p:nvSpPr>
        <p:spPr>
          <a:xfrm>
            <a:off x="503239" y="735013"/>
            <a:ext cx="3205162" cy="3914016"/>
          </a:xfrm>
          <a:prstGeom prst="rect">
            <a:avLst/>
          </a:prstGeom>
        </p:spPr>
        <p:txBody>
          <a:bodyPr vert="horz" wrap="square" lIns="91440" tIns="42228" rIns="91440" bIns="45720" numCol="1" anchor="t" anchorCtr="0" compatLnSpc="1">
            <a:prstTxWarp prst="textNoShape">
              <a:avLst/>
            </a:prstTxWarp>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82563" indent="-182563">
              <a:buClr>
                <a:schemeClr val="tx2"/>
              </a:buClr>
              <a:buSzPct val="100000"/>
              <a:buNone/>
              <a:tabLst>
                <a:tab pos="542925" algn="l"/>
                <a:tab pos="1085850" algn="l"/>
                <a:tab pos="1628775" algn="l"/>
                <a:tab pos="2171700" algn="l"/>
                <a:tab pos="2714625" algn="l"/>
              </a:tabLst>
            </a:pPr>
            <a:r>
              <a:rPr lang="en-US" altLang="en-US" sz="1000" kern="0" dirty="0">
                <a:solidFill>
                  <a:schemeClr val="tx2"/>
                </a:solidFill>
                <a:latin typeface="Arial" charset="0"/>
                <a:ea typeface="Arial" charset="0"/>
                <a:cs typeface="Arial" charset="0"/>
              </a:rPr>
              <a:t>Key Capabilities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Determines which physical hardware to allocate to a virtual resource</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Default scheduler uses a series of filters to reduce set of applicable hosts and uses costing functions to provide Weight</a:t>
            </a:r>
          </a:p>
          <a:p>
            <a:pPr marL="582613" lvl="1"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Not a focus point for OpenStack</a:t>
            </a:r>
          </a:p>
          <a:p>
            <a:pPr marL="582613" lvl="1"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Default implementation finds first fit</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Shorter the workload lifespan, less critical the placement decision</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If default does not work, often </a:t>
            </a:r>
            <a:r>
              <a:rPr lang="en-US" altLang="en-US" sz="1000" b="0" kern="0" dirty="0" err="1">
                <a:solidFill>
                  <a:schemeClr val="tx1"/>
                </a:solidFill>
                <a:latin typeface="Arial" charset="0"/>
                <a:ea typeface="Arial" charset="0"/>
                <a:cs typeface="Arial" charset="0"/>
              </a:rPr>
              <a:t>deployers</a:t>
            </a:r>
            <a:r>
              <a:rPr lang="en-US" altLang="en-US" sz="1000" b="0" kern="0" dirty="0">
                <a:solidFill>
                  <a:schemeClr val="tx1"/>
                </a:solidFill>
                <a:latin typeface="Arial" charset="0"/>
                <a:ea typeface="Arial" charset="0"/>
                <a:cs typeface="Arial" charset="0"/>
              </a:rPr>
              <a:t> have specific requirements and develop custom</a:t>
            </a:r>
          </a:p>
        </p:txBody>
      </p:sp>
      <p:sp>
        <p:nvSpPr>
          <p:cNvPr id="2" name="Rectangle 1">
            <a:extLst>
              <a:ext uri="{FF2B5EF4-FFF2-40B4-BE49-F238E27FC236}">
                <a16:creationId xmlns:a16="http://schemas.microsoft.com/office/drawing/2014/main" id="{7259FEC3-5227-2C4C-8D9A-ABA3CAEAE951}"/>
              </a:ext>
            </a:extLst>
          </p:cNvPr>
          <p:cNvSpPr/>
          <p:nvPr/>
        </p:nvSpPr>
        <p:spPr>
          <a:xfrm>
            <a:off x="4283703" y="735013"/>
            <a:ext cx="1978182" cy="461665"/>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nova-scheduler  takes a VM instance's request from the queue and determines which compute host it should run on</a:t>
            </a:r>
            <a:endParaRPr lang="en-US" sz="800" i="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1EF8DF2-E4D7-1944-BBAD-02AA00C7D15F}"/>
              </a:ext>
            </a:extLst>
          </p:cNvPr>
          <p:cNvSpPr/>
          <p:nvPr/>
        </p:nvSpPr>
        <p:spPr>
          <a:xfrm>
            <a:off x="6524436" y="1057279"/>
            <a:ext cx="2245260" cy="461665"/>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nova-conductor prevents direct database access from the compute nodes to enhance database security</a:t>
            </a:r>
            <a:endParaRPr lang="en-US" sz="800" i="1" dirty="0">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C34FEAFD-75A7-104C-A5AF-1464863A4B3A}"/>
              </a:ext>
            </a:extLst>
          </p:cNvPr>
          <p:cNvCxnSpPr>
            <a:cxnSpLocks/>
          </p:cNvCxnSpPr>
          <p:nvPr/>
        </p:nvCxnSpPr>
        <p:spPr>
          <a:xfrm>
            <a:off x="5772998" y="1232233"/>
            <a:ext cx="1086416" cy="1982709"/>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5F2916C-B0D3-514B-B5B6-4C941A5C2DCA}"/>
              </a:ext>
            </a:extLst>
          </p:cNvPr>
          <p:cNvCxnSpPr>
            <a:cxnSpLocks/>
          </p:cNvCxnSpPr>
          <p:nvPr/>
        </p:nvCxnSpPr>
        <p:spPr>
          <a:xfrm flipH="1">
            <a:off x="7176286" y="1467624"/>
            <a:ext cx="864606" cy="1996289"/>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52357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Compute architecture diagram">
            <a:extLst>
              <a:ext uri="{FF2B5EF4-FFF2-40B4-BE49-F238E27FC236}">
                <a16:creationId xmlns:a16="http://schemas.microsoft.com/office/drawing/2014/main" id="{1C8B9A4E-3F4E-A443-AD34-B346D9F91E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955" y="1688025"/>
            <a:ext cx="3316806" cy="2863337"/>
          </a:xfrm>
          <a:prstGeom prst="rect">
            <a:avLst/>
          </a:prstGeom>
          <a:noFill/>
        </p:spPr>
      </p:pic>
      <p:cxnSp>
        <p:nvCxnSpPr>
          <p:cNvPr id="16" name="Straight Connector 15">
            <a:extLst>
              <a:ext uri="{FF2B5EF4-FFF2-40B4-BE49-F238E27FC236}">
                <a16:creationId xmlns:a16="http://schemas.microsoft.com/office/drawing/2014/main" id="{614DDD2F-3F00-E648-9E19-DEAEB2B68F0F}"/>
              </a:ext>
            </a:extLst>
          </p:cNvPr>
          <p:cNvCxnSpPr>
            <a:cxnSpLocks/>
          </p:cNvCxnSpPr>
          <p:nvPr/>
        </p:nvCxnSpPr>
        <p:spPr>
          <a:xfrm>
            <a:off x="4223442" y="1122630"/>
            <a:ext cx="669956" cy="267982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b="0" dirty="0">
                <a:latin typeface="Arial" charset="0"/>
                <a:ea typeface="Arial" charset="0"/>
                <a:cs typeface="Arial" charset="0"/>
              </a:rPr>
              <a:t>Compute Service: Node</a:t>
            </a:r>
            <a:endParaRPr lang="en-US" sz="1400" b="0" dirty="0"/>
          </a:p>
        </p:txBody>
      </p:sp>
      <p:sp>
        <p:nvSpPr>
          <p:cNvPr id="13" name="Rectangle 12"/>
          <p:cNvSpPr/>
          <p:nvPr/>
        </p:nvSpPr>
        <p:spPr>
          <a:xfrm>
            <a:off x="4807392" y="2700110"/>
            <a:ext cx="593000" cy="12381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p:cNvSpPr txBox="1">
            <a:spLocks noChangeArrowheads="1"/>
          </p:cNvSpPr>
          <p:nvPr/>
        </p:nvSpPr>
        <p:spPr>
          <a:xfrm>
            <a:off x="503239" y="735013"/>
            <a:ext cx="3205162" cy="3914016"/>
          </a:xfrm>
          <a:prstGeom prst="rect">
            <a:avLst/>
          </a:prstGeom>
        </p:spPr>
        <p:txBody>
          <a:bodyPr vert="horz" wrap="square" lIns="91440" tIns="42228" rIns="91440" bIns="45720" numCol="1" anchor="t" anchorCtr="0" compatLnSpc="1">
            <a:prstTxWarp prst="textNoShape">
              <a:avLst/>
            </a:prstTxWarp>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82563" indent="-182563">
              <a:buClr>
                <a:schemeClr val="tx2"/>
              </a:buClr>
              <a:buSzPct val="100000"/>
              <a:buNone/>
              <a:tabLst>
                <a:tab pos="542925" algn="l"/>
                <a:tab pos="1085850" algn="l"/>
                <a:tab pos="1628775" algn="l"/>
                <a:tab pos="2171700" algn="l"/>
                <a:tab pos="2714625" algn="l"/>
              </a:tabLst>
            </a:pPr>
            <a:r>
              <a:rPr lang="en-US" altLang="en-US" sz="1000" kern="0" dirty="0">
                <a:solidFill>
                  <a:schemeClr val="tx2"/>
                </a:solidFill>
                <a:latin typeface="Arial" charset="0"/>
                <a:ea typeface="Arial" charset="0"/>
                <a:cs typeface="Arial" charset="0"/>
              </a:rPr>
              <a:t>Key Capabilities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Responsible for managing all interactions with individual endpoints providing compute resource, e.g.</a:t>
            </a:r>
          </a:p>
          <a:p>
            <a:pPr marL="355600" lvl="1" indent="-131763">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Attach iSCSI volume to physical host, map to guest as additional HDD</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Implementations direct to native hypervisor APIs</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Avoids abstraction layers that bring least common denomination support</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Enables easier exploitation of hypervisor differentiators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Service instance runs on every physical compute node, helps to minimize failure domain</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Support for security groups that define firewall rules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Support for</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KVM, LXC</a:t>
            </a:r>
            <a:r>
              <a:rPr lang="en-US" altLang="en-US" sz="1000" kern="0" dirty="0">
                <a:solidFill>
                  <a:schemeClr val="tx1"/>
                </a:solidFill>
                <a:latin typeface="Arial" charset="0"/>
                <a:ea typeface="Arial" charset="0"/>
                <a:cs typeface="Arial" charset="0"/>
              </a:rPr>
              <a:t>, </a:t>
            </a:r>
            <a:r>
              <a:rPr lang="en-US" altLang="en-US" sz="1000" b="0" kern="0" dirty="0">
                <a:solidFill>
                  <a:schemeClr val="tx1"/>
                </a:solidFill>
                <a:latin typeface="Arial" charset="0"/>
                <a:ea typeface="Arial" charset="0"/>
                <a:cs typeface="Arial" charset="0"/>
              </a:rPr>
              <a:t>VMware ESX/</a:t>
            </a:r>
            <a:r>
              <a:rPr lang="en-US" altLang="en-US" sz="1000" b="0" kern="0" dirty="0" err="1">
                <a:solidFill>
                  <a:schemeClr val="tx1"/>
                </a:solidFill>
                <a:latin typeface="Arial" charset="0"/>
                <a:ea typeface="Arial" charset="0"/>
                <a:cs typeface="Arial" charset="0"/>
              </a:rPr>
              <a:t>ESXi</a:t>
            </a:r>
            <a:r>
              <a:rPr lang="en-US" altLang="en-US" sz="1000" b="0" kern="0" dirty="0">
                <a:solidFill>
                  <a:schemeClr val="tx1"/>
                </a:solidFill>
                <a:latin typeface="Arial" charset="0"/>
                <a:ea typeface="Arial" charset="0"/>
                <a:cs typeface="Arial" charset="0"/>
              </a:rPr>
              <a:t> (4.1 update 1), Xen (</a:t>
            </a:r>
            <a:r>
              <a:rPr lang="en-US" altLang="en-US" sz="1000" b="0" kern="0" dirty="0" err="1">
                <a:solidFill>
                  <a:schemeClr val="tx1"/>
                </a:solidFill>
                <a:latin typeface="Arial" charset="0"/>
                <a:ea typeface="Arial" charset="0"/>
                <a:cs typeface="Arial" charset="0"/>
              </a:rPr>
              <a:t>XenServer</a:t>
            </a:r>
            <a:r>
              <a:rPr lang="en-US" altLang="en-US" sz="1000" b="0" kern="0" dirty="0">
                <a:solidFill>
                  <a:schemeClr val="tx1"/>
                </a:solidFill>
                <a:latin typeface="Arial" charset="0"/>
                <a:ea typeface="Arial" charset="0"/>
                <a:cs typeface="Arial" charset="0"/>
              </a:rPr>
              <a:t> 5.5, Xen Cloud Platform), Hyper V</a:t>
            </a:r>
          </a:p>
          <a:p>
            <a:pPr marL="582613" lvl="1"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endParaRPr lang="en-US" altLang="en-US" sz="1000" b="0" kern="0" dirty="0">
              <a:solidFill>
                <a:schemeClr val="tx1"/>
              </a:solidFill>
              <a:latin typeface="Arial" charset="0"/>
              <a:ea typeface="Arial" charset="0"/>
              <a:cs typeface="Arial" charset="0"/>
            </a:endParaRPr>
          </a:p>
        </p:txBody>
      </p:sp>
      <p:sp>
        <p:nvSpPr>
          <p:cNvPr id="2" name="Rectangle 1">
            <a:extLst>
              <a:ext uri="{FF2B5EF4-FFF2-40B4-BE49-F238E27FC236}">
                <a16:creationId xmlns:a16="http://schemas.microsoft.com/office/drawing/2014/main" id="{FF3EED1D-FCF5-864F-8CFF-DCAF35BF02C1}"/>
              </a:ext>
            </a:extLst>
          </p:cNvPr>
          <p:cNvSpPr/>
          <p:nvPr/>
        </p:nvSpPr>
        <p:spPr>
          <a:xfrm>
            <a:off x="3851275" y="735013"/>
            <a:ext cx="2439909" cy="338554"/>
          </a:xfrm>
          <a:prstGeom prst="rect">
            <a:avLst/>
          </a:prstGeom>
        </p:spPr>
        <p:txBody>
          <a:bodyPr wrap="square">
            <a:spAutoFit/>
          </a:bodyPr>
          <a:lstStyle/>
          <a:p>
            <a:r>
              <a:rPr lang="en-US" sz="800" i="1" dirty="0">
                <a:solidFill>
                  <a:srgbClr val="333333"/>
                </a:solidFill>
                <a:latin typeface="Arial" panose="020B0604020202020204" pitchFamily="34" charset="0"/>
                <a:cs typeface="Arial" panose="020B0604020202020204" pitchFamily="34" charset="0"/>
              </a:rPr>
              <a:t>The majority of nova deployments use </a:t>
            </a:r>
            <a:r>
              <a:rPr lang="en-US" sz="800" i="1" dirty="0" err="1">
                <a:solidFill>
                  <a:srgbClr val="333333"/>
                </a:solidFill>
                <a:latin typeface="Arial" panose="020B0604020202020204" pitchFamily="34" charset="0"/>
                <a:cs typeface="Arial" panose="020B0604020202020204" pitchFamily="34" charset="0"/>
              </a:rPr>
              <a:t>libvirt</a:t>
            </a:r>
            <a:r>
              <a:rPr lang="en-US" sz="800" i="1" dirty="0">
                <a:solidFill>
                  <a:srgbClr val="333333"/>
                </a:solidFill>
                <a:latin typeface="Arial" panose="020B0604020202020204" pitchFamily="34" charset="0"/>
                <a:cs typeface="Arial" panose="020B0604020202020204" pitchFamily="34" charset="0"/>
              </a:rPr>
              <a:t>/</a:t>
            </a:r>
            <a:r>
              <a:rPr lang="en-US" sz="800" i="1" dirty="0" err="1">
                <a:solidFill>
                  <a:srgbClr val="333333"/>
                </a:solidFill>
                <a:latin typeface="Arial" panose="020B0604020202020204" pitchFamily="34" charset="0"/>
                <a:cs typeface="Arial" panose="020B0604020202020204" pitchFamily="34" charset="0"/>
              </a:rPr>
              <a:t>kvm</a:t>
            </a:r>
            <a:r>
              <a:rPr lang="en-US" sz="800" i="1" dirty="0">
                <a:solidFill>
                  <a:srgbClr val="333333"/>
                </a:solidFill>
                <a:latin typeface="Arial" panose="020B0604020202020204" pitchFamily="34" charset="0"/>
                <a:cs typeface="Arial" panose="020B0604020202020204" pitchFamily="34" charset="0"/>
              </a:rPr>
              <a:t>, but other compute drivers can be used </a:t>
            </a:r>
            <a:endParaRPr lang="en-US" sz="800" i="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C7B0EF9-885C-304A-9351-2B25EA6E81A7}"/>
              </a:ext>
            </a:extLst>
          </p:cNvPr>
          <p:cNvSpPr/>
          <p:nvPr/>
        </p:nvSpPr>
        <p:spPr>
          <a:xfrm>
            <a:off x="5939073" y="1110984"/>
            <a:ext cx="2068717" cy="461665"/>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nova-compute is a daemon that creates and terminates VM </a:t>
            </a:r>
            <a:r>
              <a:rPr lang="en-US" sz="800" i="1" dirty="0">
                <a:solidFill>
                  <a:srgbClr val="333333"/>
                </a:solidFill>
                <a:latin typeface="Arial" panose="020B0604020202020204" pitchFamily="34" charset="0"/>
                <a:cs typeface="Arial" panose="020B0604020202020204" pitchFamily="34" charset="0"/>
              </a:rPr>
              <a:t>instances</a:t>
            </a:r>
            <a:r>
              <a:rPr lang="en-US" sz="800" i="1" dirty="0">
                <a:solidFill>
                  <a:srgbClr val="3C3C3B"/>
                </a:solidFill>
                <a:latin typeface="Arial" panose="020B0604020202020204" pitchFamily="34" charset="0"/>
                <a:cs typeface="Arial" panose="020B0604020202020204" pitchFamily="34" charset="0"/>
              </a:rPr>
              <a:t> via the hypervisor’s APIs</a:t>
            </a:r>
            <a:endParaRPr lang="en-US" sz="800" i="1"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5677654A-58BC-8D4F-887B-13CE9DBE76FB}"/>
              </a:ext>
            </a:extLst>
          </p:cNvPr>
          <p:cNvCxnSpPr>
            <a:cxnSpLocks/>
          </p:cNvCxnSpPr>
          <p:nvPr/>
        </p:nvCxnSpPr>
        <p:spPr>
          <a:xfrm flipH="1">
            <a:off x="5341548" y="1606990"/>
            <a:ext cx="679006" cy="1151966"/>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63906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b="0" dirty="0">
                <a:latin typeface="Arial" charset="0"/>
                <a:ea typeface="Arial" charset="0"/>
                <a:cs typeface="Arial" charset="0"/>
              </a:rPr>
              <a:t>Network Service</a:t>
            </a:r>
            <a:endParaRPr lang="en-US" sz="1400" b="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828" y="1512744"/>
            <a:ext cx="3336026" cy="2850607"/>
          </a:xfrm>
          <a:prstGeom prst="rect">
            <a:avLst/>
          </a:prstGeom>
        </p:spPr>
      </p:pic>
      <p:sp>
        <p:nvSpPr>
          <p:cNvPr id="9" name="Rectangle 2"/>
          <p:cNvSpPr txBox="1">
            <a:spLocks noChangeArrowheads="1"/>
          </p:cNvSpPr>
          <p:nvPr/>
        </p:nvSpPr>
        <p:spPr>
          <a:xfrm>
            <a:off x="503239" y="735013"/>
            <a:ext cx="3205162" cy="3914016"/>
          </a:xfrm>
          <a:prstGeom prst="rect">
            <a:avLst/>
          </a:prstGeom>
        </p:spPr>
        <p:txBody>
          <a:bodyPr vert="horz" wrap="square" lIns="91440" tIns="42228" rIns="91440" bIns="45720" numCol="1" anchor="t" anchorCtr="0" compatLnSpc="1">
            <a:prstTxWarp prst="textNoShape">
              <a:avLst/>
            </a:prstTxWarp>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82563" indent="-182563">
              <a:buClr>
                <a:schemeClr val="tx2"/>
              </a:buClr>
              <a:buSzPct val="100000"/>
              <a:buNone/>
              <a:tabLst>
                <a:tab pos="542925" algn="l"/>
                <a:tab pos="1085850" algn="l"/>
                <a:tab pos="1628775" algn="l"/>
                <a:tab pos="2171700" algn="l"/>
                <a:tab pos="2714625" algn="l"/>
              </a:tabLst>
            </a:pPr>
            <a:r>
              <a:rPr lang="en-US" altLang="en-US" sz="1000" kern="0" dirty="0">
                <a:solidFill>
                  <a:schemeClr val="tx2"/>
                </a:solidFill>
                <a:latin typeface="Arial" charset="0"/>
                <a:ea typeface="Arial" charset="0"/>
                <a:cs typeface="Arial" charset="0"/>
              </a:rPr>
              <a:t>Key Capabilities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Responsible for managing networks, ports, and attachments on infrastructure for virtual resources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Create/delete tenant-specific L2 networks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L3 support (Floating IPs, DHCP, routing)</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NAT including services such as </a:t>
            </a:r>
            <a:r>
              <a:rPr lang="en-US" altLang="en-US" sz="1000" b="0" kern="0" dirty="0" err="1">
                <a:solidFill>
                  <a:schemeClr val="tx1"/>
                </a:solidFill>
                <a:latin typeface="Arial" charset="0"/>
                <a:ea typeface="Arial" charset="0"/>
                <a:cs typeface="Arial" charset="0"/>
              </a:rPr>
              <a:t>FWaaS</a:t>
            </a:r>
            <a:r>
              <a:rPr lang="en-US" altLang="en-US" sz="1000" b="0" kern="0" dirty="0">
                <a:solidFill>
                  <a:schemeClr val="tx1"/>
                </a:solidFill>
                <a:latin typeface="Arial" charset="0"/>
                <a:ea typeface="Arial" charset="0"/>
                <a:cs typeface="Arial" charset="0"/>
              </a:rPr>
              <a:t> and </a:t>
            </a:r>
            <a:r>
              <a:rPr lang="en-US" altLang="en-US" sz="1000" b="0" kern="0" dirty="0" err="1">
                <a:solidFill>
                  <a:schemeClr val="tx1"/>
                </a:solidFill>
                <a:latin typeface="Arial" charset="0"/>
                <a:ea typeface="Arial" charset="0"/>
                <a:cs typeface="Arial" charset="0"/>
              </a:rPr>
              <a:t>LBaaS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Attach / detach host to network</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Support for</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Open </a:t>
            </a:r>
            <a:r>
              <a:rPr lang="en-US" altLang="en-US" sz="1000" b="0" kern="0" dirty="0" err="1">
                <a:solidFill>
                  <a:schemeClr val="tx1"/>
                </a:solidFill>
                <a:latin typeface="Arial" charset="0"/>
                <a:ea typeface="Arial" charset="0"/>
                <a:cs typeface="Arial" charset="0"/>
              </a:rPr>
              <a:t>vSwitch</a:t>
            </a:r>
            <a:endParaRPr lang="en-US" altLang="en-US" sz="1000" b="0" kern="0" dirty="0">
              <a:solidFill>
                <a:schemeClr val="tx1"/>
              </a:solidFill>
              <a:latin typeface="Arial" charset="0"/>
              <a:ea typeface="Arial" charset="0"/>
              <a:cs typeface="Arial" charset="0"/>
            </a:endParaRP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OpenFlow (NEC &amp; Floodlight controllers)</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Cisco Nexus</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b="0" kern="0" dirty="0" err="1">
                <a:solidFill>
                  <a:schemeClr val="tx1"/>
                </a:solidFill>
                <a:latin typeface="Arial" charset="0"/>
                <a:ea typeface="Arial" charset="0"/>
                <a:cs typeface="Arial" charset="0"/>
              </a:rPr>
              <a:t>Niciria</a:t>
            </a:r>
            <a:endParaRPr lang="en-US" altLang="en-US" sz="1000" b="0" kern="0" dirty="0">
              <a:solidFill>
                <a:schemeClr val="tx1"/>
              </a:solidFill>
              <a:latin typeface="Arial" charset="0"/>
              <a:ea typeface="Arial" charset="0"/>
              <a:cs typeface="Arial" charset="0"/>
            </a:endParaRPr>
          </a:p>
        </p:txBody>
      </p:sp>
      <p:sp>
        <p:nvSpPr>
          <p:cNvPr id="2" name="Rectangle 1">
            <a:extLst>
              <a:ext uri="{FF2B5EF4-FFF2-40B4-BE49-F238E27FC236}">
                <a16:creationId xmlns:a16="http://schemas.microsoft.com/office/drawing/2014/main" id="{AF7E7D48-FE13-D84C-B791-3BE9D3DFB31B}"/>
              </a:ext>
            </a:extLst>
          </p:cNvPr>
          <p:cNvSpPr/>
          <p:nvPr/>
        </p:nvSpPr>
        <p:spPr>
          <a:xfrm>
            <a:off x="3980412" y="793860"/>
            <a:ext cx="2258839" cy="461665"/>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Network as a Service (</a:t>
            </a:r>
            <a:r>
              <a:rPr lang="en-US" sz="800" i="1" dirty="0" err="1">
                <a:solidFill>
                  <a:srgbClr val="3C3C3B"/>
                </a:solidFill>
                <a:latin typeface="Arial" panose="020B0604020202020204" pitchFamily="34" charset="0"/>
                <a:cs typeface="Arial" panose="020B0604020202020204" pitchFamily="34" charset="0"/>
              </a:rPr>
              <a:t>NaaS</a:t>
            </a:r>
            <a:r>
              <a:rPr lang="en-US" sz="800" i="1" dirty="0">
                <a:solidFill>
                  <a:srgbClr val="3C3C3B"/>
                </a:solidFill>
                <a:latin typeface="Arial" panose="020B0604020202020204" pitchFamily="34" charset="0"/>
                <a:cs typeface="Arial" panose="020B0604020202020204" pitchFamily="34" charset="0"/>
              </a:rPr>
              <a:t>) capability between interface devices that are managed by nova</a:t>
            </a:r>
            <a:endParaRPr lang="en-US" sz="800" i="1"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BCEB2E1-D8A6-774D-A0C6-0CD60D5D46A6}"/>
              </a:ext>
            </a:extLst>
          </p:cNvPr>
          <p:cNvCxnSpPr>
            <a:cxnSpLocks/>
          </p:cNvCxnSpPr>
          <p:nvPr/>
        </p:nvCxnSpPr>
        <p:spPr>
          <a:xfrm>
            <a:off x="4270122" y="1236612"/>
            <a:ext cx="534155" cy="1616044"/>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5E8A9FAE-7F7B-7946-9F78-A6EAF6A73B11}"/>
              </a:ext>
            </a:extLst>
          </p:cNvPr>
          <p:cNvSpPr/>
          <p:nvPr/>
        </p:nvSpPr>
        <p:spPr>
          <a:xfrm>
            <a:off x="6809621" y="793860"/>
            <a:ext cx="1866067" cy="338554"/>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Users can create their own networks and attach server interfaces to them</a:t>
            </a:r>
            <a:endParaRPr lang="en-US" sz="800" b="0" i="1" u="none" strike="noStrike" dirty="0">
              <a:solidFill>
                <a:srgbClr val="3C3C3B"/>
              </a:solidFill>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0873E7E-E790-4845-9CAA-42121FBD19AD}"/>
              </a:ext>
            </a:extLst>
          </p:cNvPr>
          <p:cNvSpPr/>
          <p:nvPr/>
        </p:nvSpPr>
        <p:spPr>
          <a:xfrm>
            <a:off x="5419910" y="1235139"/>
            <a:ext cx="2086825" cy="461665"/>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Open </a:t>
            </a:r>
            <a:r>
              <a:rPr lang="en-US" sz="800" i="1" dirty="0" err="1">
                <a:solidFill>
                  <a:srgbClr val="3C3C3B"/>
                </a:solidFill>
                <a:latin typeface="Arial" panose="020B0604020202020204" pitchFamily="34" charset="0"/>
                <a:cs typeface="Arial" panose="020B0604020202020204" pitchFamily="34" charset="0"/>
              </a:rPr>
              <a:t>vSwitch</a:t>
            </a:r>
            <a:r>
              <a:rPr lang="en-US" sz="800" i="1" dirty="0">
                <a:solidFill>
                  <a:srgbClr val="3C3C3B"/>
                </a:solidFill>
                <a:latin typeface="Arial" panose="020B0604020202020204" pitchFamily="34" charset="0"/>
                <a:cs typeface="Arial" panose="020B0604020202020204" pitchFamily="34" charset="0"/>
              </a:rPr>
              <a:t> (OVS) agent implements L2 (e.g., MAC) connectivity by plugging ports onto OVS bridges </a:t>
            </a:r>
            <a:endParaRPr lang="en-US" sz="800" i="1" u="none" strike="noStrike" dirty="0">
              <a:solidFill>
                <a:srgbClr val="3C3C3B"/>
              </a:solidFill>
              <a:effectLst/>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3825A6C5-DC73-B144-BBE5-C23095ADAF99}"/>
              </a:ext>
            </a:extLst>
          </p:cNvPr>
          <p:cNvCxnSpPr>
            <a:cxnSpLocks/>
          </p:cNvCxnSpPr>
          <p:nvPr/>
        </p:nvCxnSpPr>
        <p:spPr>
          <a:xfrm flipH="1">
            <a:off x="6424847" y="1171729"/>
            <a:ext cx="1315771" cy="1680927"/>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4EC7E120-C942-1241-99CA-5F57727AA4B3}"/>
              </a:ext>
            </a:extLst>
          </p:cNvPr>
          <p:cNvSpPr/>
          <p:nvPr/>
        </p:nvSpPr>
        <p:spPr>
          <a:xfrm>
            <a:off x="5053247" y="4515149"/>
            <a:ext cx="2313160" cy="338554"/>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L3 (e.g., IP) agents run only on network nodes and provide routing and NAT services</a:t>
            </a:r>
            <a:endParaRPr lang="en-US" sz="800" dirty="0"/>
          </a:p>
        </p:txBody>
      </p:sp>
      <p:cxnSp>
        <p:nvCxnSpPr>
          <p:cNvPr id="17" name="Straight Connector 16">
            <a:extLst>
              <a:ext uri="{FF2B5EF4-FFF2-40B4-BE49-F238E27FC236}">
                <a16:creationId xmlns:a16="http://schemas.microsoft.com/office/drawing/2014/main" id="{1FA57C88-080C-594A-824E-6FFFB68CA007}"/>
              </a:ext>
            </a:extLst>
          </p:cNvPr>
          <p:cNvCxnSpPr>
            <a:cxnSpLocks/>
          </p:cNvCxnSpPr>
          <p:nvPr/>
        </p:nvCxnSpPr>
        <p:spPr>
          <a:xfrm flipH="1">
            <a:off x="5383699" y="1677214"/>
            <a:ext cx="571878" cy="985319"/>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630468D-0C1D-AB48-A72D-EAFEC4889503}"/>
              </a:ext>
            </a:extLst>
          </p:cNvPr>
          <p:cNvCxnSpPr>
            <a:cxnSpLocks/>
          </p:cNvCxnSpPr>
          <p:nvPr/>
        </p:nvCxnSpPr>
        <p:spPr>
          <a:xfrm flipH="1">
            <a:off x="5495453" y="3382284"/>
            <a:ext cx="1255319" cy="112181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451796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sz="1400" b="0" dirty="0">
                <a:latin typeface="Arial" charset="0"/>
                <a:ea typeface="Arial" charset="0"/>
                <a:cs typeface="Arial" charset="0"/>
              </a:rPr>
              <a:t>Block </a:t>
            </a:r>
            <a:r>
              <a:rPr lang="en-US" b="0" dirty="0">
                <a:latin typeface="Arial" charset="0"/>
                <a:ea typeface="Arial" charset="0"/>
                <a:cs typeface="Arial" charset="0"/>
              </a:rPr>
              <a:t>Storage Service</a:t>
            </a:r>
            <a:endParaRPr lang="en-US" sz="1400" b="0" dirty="0"/>
          </a:p>
        </p:txBody>
      </p:sp>
      <p:sp>
        <p:nvSpPr>
          <p:cNvPr id="6" name="Rectangle 2"/>
          <p:cNvSpPr txBox="1">
            <a:spLocks noChangeArrowheads="1"/>
          </p:cNvSpPr>
          <p:nvPr/>
        </p:nvSpPr>
        <p:spPr>
          <a:xfrm>
            <a:off x="503238" y="735013"/>
            <a:ext cx="3146721" cy="3305575"/>
          </a:xfrm>
          <a:prstGeom prst="rect">
            <a:avLst/>
          </a:prstGeom>
        </p:spPr>
        <p:txBody>
          <a:bodyPr vert="horz" wrap="square" lIns="91440" tIns="42228" rIns="91440" bIns="45720" numCol="1" anchor="t" anchorCtr="0" compatLnSpc="1">
            <a:prstTxWarp prst="textNoShape">
              <a:avLst/>
            </a:prstTxWarp>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82563" indent="-182563">
              <a:buClr>
                <a:schemeClr val="tx2"/>
              </a:buClr>
              <a:buSzPct val="100000"/>
              <a:buNone/>
              <a:tabLst>
                <a:tab pos="542925" algn="l"/>
                <a:tab pos="1085850" algn="l"/>
                <a:tab pos="1628775" algn="l"/>
                <a:tab pos="2171700" algn="l"/>
                <a:tab pos="2714625" algn="l"/>
              </a:tabLst>
            </a:pPr>
            <a:r>
              <a:rPr lang="en-US" altLang="en-US" sz="1000" kern="0" dirty="0">
                <a:solidFill>
                  <a:schemeClr val="tx2"/>
                </a:solidFill>
                <a:latin typeface="Arial" charset="0"/>
                <a:ea typeface="Arial" charset="0"/>
                <a:cs typeface="Arial" charset="0"/>
              </a:rPr>
              <a:t>Key Capabilities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Responsible for managing lifecycle of volumes and exposing for attachment</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Structure is a copy of Compute (Nova), sharing same characteristics and structure in API server, scheduler, etc.</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Enables additional attached persistent block storage to virtual machines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Support for booting virtual machines from nova-volume backed storage</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Allows multiple volumes to be attached per virtual machine</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Backs up a Block Storage volume to an external storage repository.</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Supports</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kern="0" dirty="0">
                <a:solidFill>
                  <a:schemeClr val="tx1"/>
                </a:solidFill>
                <a:latin typeface="Arial" charset="0"/>
                <a:ea typeface="Arial" charset="0"/>
                <a:cs typeface="Arial" charset="0"/>
              </a:rPr>
              <a:t>NFS, </a:t>
            </a:r>
            <a:r>
              <a:rPr lang="en-US" altLang="en-US" sz="1000" kern="0" dirty="0" err="1">
                <a:solidFill>
                  <a:schemeClr val="tx1"/>
                </a:solidFill>
                <a:latin typeface="Arial" charset="0"/>
                <a:ea typeface="Arial" charset="0"/>
                <a:cs typeface="Arial" charset="0"/>
              </a:rPr>
              <a:t>Ceph</a:t>
            </a:r>
            <a:r>
              <a:rPr lang="en-US" altLang="en-US" sz="1000" kern="0" dirty="0">
                <a:solidFill>
                  <a:schemeClr val="tx1"/>
                </a:solidFill>
                <a:latin typeface="Arial" charset="0"/>
                <a:ea typeface="Arial" charset="0"/>
                <a:cs typeface="Arial" charset="0"/>
              </a:rPr>
              <a:t> distributed file system, etc.</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5154" y="1936145"/>
            <a:ext cx="3628704" cy="2615218"/>
          </a:xfrm>
          <a:prstGeom prst="rect">
            <a:avLst/>
          </a:prstGeom>
        </p:spPr>
      </p:pic>
      <p:sp>
        <p:nvSpPr>
          <p:cNvPr id="7" name="Rectangle 6">
            <a:extLst>
              <a:ext uri="{FF2B5EF4-FFF2-40B4-BE49-F238E27FC236}">
                <a16:creationId xmlns:a16="http://schemas.microsoft.com/office/drawing/2014/main" id="{1159A663-A3F1-DE4B-A5E9-CDE058C13AB7}"/>
              </a:ext>
            </a:extLst>
          </p:cNvPr>
          <p:cNvSpPr/>
          <p:nvPr/>
        </p:nvSpPr>
        <p:spPr>
          <a:xfrm>
            <a:off x="4631855" y="735013"/>
            <a:ext cx="2258839"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Accepts API requests, and routes them to the cinder-volume for action</a:t>
            </a:r>
          </a:p>
        </p:txBody>
      </p:sp>
      <p:cxnSp>
        <p:nvCxnSpPr>
          <p:cNvPr id="8" name="Straight Connector 7">
            <a:extLst>
              <a:ext uri="{FF2B5EF4-FFF2-40B4-BE49-F238E27FC236}">
                <a16:creationId xmlns:a16="http://schemas.microsoft.com/office/drawing/2014/main" id="{71CA056D-08D6-5D44-82C9-0EA48D779678}"/>
              </a:ext>
            </a:extLst>
          </p:cNvPr>
          <p:cNvCxnSpPr>
            <a:cxnSpLocks/>
          </p:cNvCxnSpPr>
          <p:nvPr/>
        </p:nvCxnSpPr>
        <p:spPr>
          <a:xfrm>
            <a:off x="5812325" y="1163370"/>
            <a:ext cx="399359" cy="1559409"/>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3FA1588E-57BB-1A41-B305-11D0E4CF1E8B}"/>
              </a:ext>
            </a:extLst>
          </p:cNvPr>
          <p:cNvSpPr/>
          <p:nvPr/>
        </p:nvSpPr>
        <p:spPr>
          <a:xfrm>
            <a:off x="6139255" y="2677511"/>
            <a:ext cx="787654" cy="23086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ED0EE5-4A17-5E41-9C30-F5709B5667F4}"/>
              </a:ext>
            </a:extLst>
          </p:cNvPr>
          <p:cNvSpPr/>
          <p:nvPr/>
        </p:nvSpPr>
        <p:spPr>
          <a:xfrm>
            <a:off x="6859008" y="879570"/>
            <a:ext cx="1923861" cy="461665"/>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Responds to read and write requests sent to the Block Storage service to maintain state</a:t>
            </a:r>
          </a:p>
        </p:txBody>
      </p:sp>
      <p:sp>
        <p:nvSpPr>
          <p:cNvPr id="13" name="Rectangle 12">
            <a:extLst>
              <a:ext uri="{FF2B5EF4-FFF2-40B4-BE49-F238E27FC236}">
                <a16:creationId xmlns:a16="http://schemas.microsoft.com/office/drawing/2014/main" id="{7D778031-ABFE-094E-861A-6B2AE6D11361}"/>
              </a:ext>
            </a:extLst>
          </p:cNvPr>
          <p:cNvSpPr/>
          <p:nvPr/>
        </p:nvSpPr>
        <p:spPr>
          <a:xfrm>
            <a:off x="6133220" y="3074354"/>
            <a:ext cx="787654" cy="23086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ADDA0F-E70E-3945-9A87-26E04D787041}"/>
              </a:ext>
            </a:extLst>
          </p:cNvPr>
          <p:cNvSpPr/>
          <p:nvPr/>
        </p:nvSpPr>
        <p:spPr>
          <a:xfrm>
            <a:off x="6145291" y="3797123"/>
            <a:ext cx="787654" cy="23086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2565E82-E23B-544D-88EE-5244CF6CB67F}"/>
              </a:ext>
            </a:extLst>
          </p:cNvPr>
          <p:cNvSpPr/>
          <p:nvPr/>
        </p:nvSpPr>
        <p:spPr>
          <a:xfrm>
            <a:off x="5089053" y="3528537"/>
            <a:ext cx="787654" cy="23086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DE4213-42D2-204B-9038-0CAC91F1FD68}"/>
              </a:ext>
            </a:extLst>
          </p:cNvPr>
          <p:cNvSpPr/>
          <p:nvPr/>
        </p:nvSpPr>
        <p:spPr>
          <a:xfrm>
            <a:off x="4023761" y="1276414"/>
            <a:ext cx="1902738"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Selects the storage provider node on which to create the volume</a:t>
            </a:r>
          </a:p>
        </p:txBody>
      </p:sp>
      <p:sp>
        <p:nvSpPr>
          <p:cNvPr id="17" name="Rectangle 16">
            <a:extLst>
              <a:ext uri="{FF2B5EF4-FFF2-40B4-BE49-F238E27FC236}">
                <a16:creationId xmlns:a16="http://schemas.microsoft.com/office/drawing/2014/main" id="{FDEB7E2E-B0E0-4940-9280-909F6DF81F77}"/>
              </a:ext>
            </a:extLst>
          </p:cNvPr>
          <p:cNvSpPr/>
          <p:nvPr/>
        </p:nvSpPr>
        <p:spPr>
          <a:xfrm>
            <a:off x="6027597" y="1496714"/>
            <a:ext cx="1614534"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Provides backing up volumes to a backup storage provider</a:t>
            </a:r>
          </a:p>
        </p:txBody>
      </p:sp>
      <p:cxnSp>
        <p:nvCxnSpPr>
          <p:cNvPr id="18" name="Straight Connector 17">
            <a:extLst>
              <a:ext uri="{FF2B5EF4-FFF2-40B4-BE49-F238E27FC236}">
                <a16:creationId xmlns:a16="http://schemas.microsoft.com/office/drawing/2014/main" id="{3EEB5BC6-1665-7C45-B084-99E65C747945}"/>
              </a:ext>
            </a:extLst>
          </p:cNvPr>
          <p:cNvCxnSpPr>
            <a:cxnSpLocks/>
          </p:cNvCxnSpPr>
          <p:nvPr/>
        </p:nvCxnSpPr>
        <p:spPr>
          <a:xfrm flipH="1">
            <a:off x="6875605" y="1373813"/>
            <a:ext cx="1115085" cy="2474614"/>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29896F8-C75B-E349-BE45-F686D8A69501}"/>
              </a:ext>
            </a:extLst>
          </p:cNvPr>
          <p:cNvCxnSpPr>
            <a:cxnSpLocks/>
          </p:cNvCxnSpPr>
          <p:nvPr/>
        </p:nvCxnSpPr>
        <p:spPr>
          <a:xfrm flipH="1">
            <a:off x="6763945" y="1889861"/>
            <a:ext cx="262551" cy="1226744"/>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48EF643-0D95-DF43-AC56-89A429E55543}"/>
              </a:ext>
            </a:extLst>
          </p:cNvPr>
          <p:cNvCxnSpPr>
            <a:cxnSpLocks/>
          </p:cNvCxnSpPr>
          <p:nvPr/>
        </p:nvCxnSpPr>
        <p:spPr>
          <a:xfrm>
            <a:off x="4514159" y="1649944"/>
            <a:ext cx="609600" cy="190424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031362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lvl="0">
              <a:spcBef>
                <a:spcPts val="0"/>
              </a:spcBef>
              <a:spcAft>
                <a:spcPts val="0"/>
              </a:spcAft>
            </a:pPr>
            <a:r>
              <a:rPr lang="en-US" sz="1400" dirty="0">
                <a:latin typeface="Arial"/>
                <a:ea typeface="Arial"/>
                <a:cs typeface="Arial"/>
                <a:sym typeface="Arial"/>
              </a:rPr>
              <a:t>Intelligent Cloud Operations</a:t>
            </a:r>
            <a:br>
              <a:rPr lang="en-US" sz="1400" dirty="0">
                <a:latin typeface="Arial"/>
                <a:ea typeface="Arial"/>
                <a:cs typeface="Arial"/>
                <a:sym typeface="Arial"/>
              </a:rPr>
            </a:br>
            <a:r>
              <a:rPr lang="en-US" sz="1400" b="0" dirty="0">
                <a:latin typeface="Arial"/>
                <a:ea typeface="Arial"/>
                <a:cs typeface="Arial"/>
                <a:sym typeface="Arial"/>
              </a:rPr>
              <a:t>The emerging field of </a:t>
            </a:r>
            <a:r>
              <a:rPr lang="en-US" sz="1400" b="0" dirty="0" err="1"/>
              <a:t>AIOps</a:t>
            </a:r>
            <a:endParaRPr lang="en-US" sz="1400" b="0" dirty="0">
              <a:solidFill>
                <a:srgbClr val="000000"/>
              </a:solidFill>
              <a:latin typeface="Calibri"/>
              <a:ea typeface="Calibri"/>
              <a:cs typeface="Calibri"/>
              <a:sym typeface="Calibri"/>
            </a:endParaRPr>
          </a:p>
        </p:txBody>
      </p:sp>
      <p:sp>
        <p:nvSpPr>
          <p:cNvPr id="35" name="Google Shape;238;p53"/>
          <p:cNvSpPr txBox="1">
            <a:spLocks/>
          </p:cNvSpPr>
          <p:nvPr/>
        </p:nvSpPr>
        <p:spPr>
          <a:xfrm>
            <a:off x="441650" y="589461"/>
            <a:ext cx="8269213" cy="2800542"/>
          </a:xfrm>
          <a:prstGeom prst="rect">
            <a:avLst/>
          </a:prstGeom>
          <a:noFill/>
          <a:ln>
            <a:noFill/>
          </a:ln>
        </p:spPr>
        <p:txBody>
          <a:bodyPr spcFirstLastPara="1" wrap="square" lIns="91425" tIns="45700" rIns="91425" bIns="45700" anchor="t" anchorCtr="0">
            <a:noAutofit/>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lnSpc>
                <a:spcPct val="108000"/>
              </a:lnSpc>
              <a:spcBef>
                <a:spcPts val="0"/>
              </a:spcBef>
              <a:spcAft>
                <a:spcPts val="0"/>
              </a:spcAft>
              <a:buClr>
                <a:schemeClr val="dk1"/>
              </a:buClr>
              <a:buSzPts val="1100"/>
              <a:buFont typeface="Arial"/>
              <a:buNone/>
            </a:pPr>
            <a:r>
              <a:rPr lang="en-US" sz="1100" b="0" kern="0" dirty="0">
                <a:solidFill>
                  <a:schemeClr val="dk1"/>
                </a:solidFill>
                <a:latin typeface="Arial"/>
                <a:ea typeface="Arial"/>
                <a:cs typeface="Arial"/>
                <a:sym typeface="Arial"/>
              </a:rPr>
              <a:t>The field of </a:t>
            </a:r>
            <a:r>
              <a:rPr lang="en-US" sz="1100" kern="0" dirty="0" err="1">
                <a:solidFill>
                  <a:schemeClr val="dk1"/>
                </a:solidFill>
                <a:latin typeface="Arial"/>
                <a:ea typeface="Arial"/>
                <a:cs typeface="Arial"/>
                <a:sym typeface="Arial"/>
              </a:rPr>
              <a:t>AIOps</a:t>
            </a:r>
            <a:r>
              <a:rPr lang="en-US" sz="1100" b="0" kern="0" dirty="0">
                <a:solidFill>
                  <a:schemeClr val="dk1"/>
                </a:solidFill>
                <a:latin typeface="Arial"/>
                <a:ea typeface="Arial"/>
                <a:cs typeface="Arial"/>
                <a:sym typeface="Arial"/>
              </a:rPr>
              <a:t>, also known as </a:t>
            </a:r>
            <a:r>
              <a:rPr lang="en-US" sz="1100" kern="0" dirty="0">
                <a:solidFill>
                  <a:schemeClr val="dk1"/>
                </a:solidFill>
                <a:latin typeface="Arial"/>
                <a:ea typeface="Arial"/>
                <a:cs typeface="Arial"/>
                <a:sym typeface="Arial"/>
              </a:rPr>
              <a:t>Artificial Intelligence for IT Operations</a:t>
            </a:r>
            <a:r>
              <a:rPr lang="en-US" sz="1100" b="0" kern="0" dirty="0">
                <a:solidFill>
                  <a:schemeClr val="dk1"/>
                </a:solidFill>
                <a:latin typeface="Arial"/>
                <a:ea typeface="Arial"/>
                <a:cs typeface="Arial"/>
                <a:sym typeface="Arial"/>
              </a:rPr>
              <a:t>, uses advanced technologies to dramatically improve the monitoring, operation, and troubleshooting of distributed systems. Its main premise is that operations can be automated using monitoring data to reduce the workload of operators (e.g., SREs or production engineers). Our current research explores how </a:t>
            </a:r>
            <a:r>
              <a:rPr lang="en-US" sz="1100" b="0" kern="0" dirty="0" err="1">
                <a:solidFill>
                  <a:schemeClr val="dk1"/>
                </a:solidFill>
                <a:latin typeface="Arial"/>
                <a:ea typeface="Arial"/>
                <a:cs typeface="Arial"/>
                <a:sym typeface="Arial"/>
              </a:rPr>
              <a:t>AIOps</a:t>
            </a:r>
            <a:r>
              <a:rPr lang="en-US" sz="1100" b="0" kern="0" dirty="0">
                <a:solidFill>
                  <a:schemeClr val="dk1"/>
                </a:solidFill>
                <a:latin typeface="Arial"/>
                <a:ea typeface="Arial"/>
                <a:cs typeface="Arial"/>
                <a:sym typeface="Arial"/>
              </a:rPr>
              <a:t> – and many related fields such as </a:t>
            </a:r>
            <a:r>
              <a:rPr lang="en-US" sz="1100" kern="0" dirty="0">
                <a:solidFill>
                  <a:schemeClr val="dk1"/>
                </a:solidFill>
                <a:latin typeface="Arial"/>
                <a:ea typeface="Arial"/>
                <a:cs typeface="Arial"/>
                <a:sym typeface="Arial"/>
              </a:rPr>
              <a:t>deep learning, machine learning, distributed traces, graph analysis, time-series analysis, sequence analysis, advanced statistics, NLP and log analysis </a:t>
            </a:r>
            <a:r>
              <a:rPr lang="en-US" sz="1100" b="0" kern="0" dirty="0">
                <a:solidFill>
                  <a:schemeClr val="dk1"/>
                </a:solidFill>
                <a:latin typeface="Arial"/>
                <a:ea typeface="Arial"/>
                <a:cs typeface="Arial"/>
                <a:sym typeface="Arial"/>
              </a:rPr>
              <a:t>– can be explored to effectively </a:t>
            </a:r>
            <a:r>
              <a:rPr lang="en-US" sz="1100" kern="0" dirty="0">
                <a:solidFill>
                  <a:schemeClr val="dk1"/>
                </a:solidFill>
                <a:latin typeface="Arial"/>
                <a:ea typeface="Arial"/>
                <a:cs typeface="Arial"/>
                <a:sym typeface="Arial"/>
              </a:rPr>
              <a:t>detect</a:t>
            </a:r>
            <a:r>
              <a:rPr lang="en-US" sz="1100" b="0" kern="0" dirty="0">
                <a:solidFill>
                  <a:schemeClr val="dk1"/>
                </a:solidFill>
                <a:latin typeface="Arial"/>
                <a:ea typeface="Arial"/>
                <a:cs typeface="Arial"/>
                <a:sym typeface="Arial"/>
              </a:rPr>
              <a:t>, </a:t>
            </a:r>
            <a:r>
              <a:rPr lang="en-US" sz="1100" kern="0" dirty="0">
                <a:solidFill>
                  <a:schemeClr val="dk1"/>
                </a:solidFill>
                <a:latin typeface="Arial"/>
                <a:ea typeface="Arial"/>
                <a:cs typeface="Arial"/>
                <a:sym typeface="Arial"/>
              </a:rPr>
              <a:t>localize</a:t>
            </a:r>
            <a:r>
              <a:rPr lang="en-US" sz="1100" b="0" kern="0" dirty="0">
                <a:solidFill>
                  <a:schemeClr val="dk1"/>
                </a:solidFill>
                <a:latin typeface="Arial"/>
                <a:ea typeface="Arial"/>
                <a:cs typeface="Arial"/>
                <a:sym typeface="Arial"/>
              </a:rPr>
              <a:t>, </a:t>
            </a:r>
            <a:r>
              <a:rPr lang="en-US" sz="1100" kern="0" dirty="0">
                <a:solidFill>
                  <a:schemeClr val="dk1"/>
                </a:solidFill>
                <a:latin typeface="Arial"/>
                <a:ea typeface="Arial"/>
                <a:cs typeface="Arial"/>
                <a:sym typeface="Arial"/>
              </a:rPr>
              <a:t>predict</a:t>
            </a:r>
            <a:r>
              <a:rPr lang="en-US" sz="1100" b="0" kern="0" dirty="0">
                <a:solidFill>
                  <a:schemeClr val="dk1"/>
                </a:solidFill>
                <a:latin typeface="Arial"/>
                <a:ea typeface="Arial"/>
                <a:cs typeface="Arial"/>
                <a:sym typeface="Arial"/>
              </a:rPr>
              <a:t>, and </a:t>
            </a:r>
            <a:r>
              <a:rPr lang="en-US" sz="1100" kern="0" dirty="0">
                <a:solidFill>
                  <a:schemeClr val="dk1"/>
                </a:solidFill>
                <a:latin typeface="Arial"/>
                <a:ea typeface="Arial"/>
                <a:cs typeface="Arial"/>
                <a:sym typeface="Arial"/>
              </a:rPr>
              <a:t>remediate failures </a:t>
            </a:r>
            <a:r>
              <a:rPr lang="en-US" sz="1100" b="0" kern="0" dirty="0">
                <a:solidFill>
                  <a:schemeClr val="dk1"/>
                </a:solidFill>
                <a:latin typeface="Arial"/>
                <a:ea typeface="Arial"/>
                <a:cs typeface="Arial"/>
                <a:sym typeface="Arial"/>
              </a:rPr>
              <a:t>in </a:t>
            </a:r>
            <a:r>
              <a:rPr lang="en-US" sz="1100" kern="0" dirty="0">
                <a:solidFill>
                  <a:schemeClr val="dk1"/>
                </a:solidFill>
                <a:latin typeface="Arial"/>
                <a:ea typeface="Arial"/>
                <a:cs typeface="Arial"/>
                <a:sym typeface="Arial"/>
              </a:rPr>
              <a:t>large-scale cloud infrastructures </a:t>
            </a:r>
            <a:r>
              <a:rPr lang="en-US" sz="1100" b="0" kern="0" dirty="0">
                <a:solidFill>
                  <a:schemeClr val="dk1"/>
                </a:solidFill>
                <a:latin typeface="Arial"/>
                <a:ea typeface="Arial"/>
                <a:cs typeface="Arial"/>
                <a:sym typeface="Arial"/>
              </a:rPr>
              <a:t>(&gt;50 regions and AZs) by analyzing </a:t>
            </a:r>
            <a:r>
              <a:rPr lang="en-US" sz="1100" kern="0" dirty="0">
                <a:solidFill>
                  <a:schemeClr val="dk1"/>
                </a:solidFill>
                <a:latin typeface="Arial"/>
                <a:ea typeface="Arial"/>
                <a:cs typeface="Arial"/>
                <a:sym typeface="Arial"/>
              </a:rPr>
              <a:t>service management data </a:t>
            </a:r>
            <a:r>
              <a:rPr lang="en-US" sz="1100" b="0" kern="0" dirty="0">
                <a:solidFill>
                  <a:schemeClr val="dk1"/>
                </a:solidFill>
                <a:latin typeface="Arial"/>
                <a:ea typeface="Arial"/>
                <a:cs typeface="Arial"/>
                <a:sym typeface="Arial"/>
              </a:rPr>
              <a:t>(e.g., distributed traces, logs, events, alerts, metrics</a:t>
            </a:r>
            <a:r>
              <a:rPr lang="en-US" sz="1100" b="0" kern="0">
                <a:solidFill>
                  <a:schemeClr val="dk1"/>
                </a:solidFill>
                <a:latin typeface="Arial"/>
                <a:ea typeface="Arial"/>
                <a:cs typeface="Arial"/>
                <a:sym typeface="Arial"/>
              </a:rPr>
              <a:t>). </a:t>
            </a:r>
            <a:endParaRPr lang="en-US" sz="1100" b="0" kern="0" dirty="0">
              <a:solidFill>
                <a:schemeClr val="dk1"/>
              </a:solidFill>
              <a:latin typeface="Arial"/>
              <a:ea typeface="Arial"/>
              <a:cs typeface="Arial"/>
              <a:sym typeface="Arial"/>
            </a:endParaRPr>
          </a:p>
          <a:p>
            <a:pPr marL="0" indent="0">
              <a:lnSpc>
                <a:spcPct val="108000"/>
              </a:lnSpc>
              <a:spcBef>
                <a:spcPts val="0"/>
              </a:spcBef>
              <a:spcAft>
                <a:spcPts val="0"/>
              </a:spcAft>
              <a:buClr>
                <a:schemeClr val="dk1"/>
              </a:buClr>
              <a:buSzPts val="1100"/>
              <a:buFont typeface="Arial"/>
              <a:buNone/>
            </a:pPr>
            <a:endParaRPr lang="en-US" sz="1100" b="0" kern="0" dirty="0">
              <a:solidFill>
                <a:schemeClr val="dk1"/>
              </a:solidFill>
              <a:latin typeface="Arial"/>
              <a:ea typeface="Arial"/>
              <a:cs typeface="Arial"/>
              <a:sym typeface="Arial"/>
            </a:endParaRP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Planet/large-scale Distributed systems and cloud computing</a:t>
            </a: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Distributed traces, logs, events, alerts, metrics, ….</a:t>
            </a: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Big Data platforms with Kubernetes, Hadoop, Spark, </a:t>
            </a:r>
            <a:r>
              <a:rPr lang="en-US" sz="1100" b="0" kern="0" dirty="0" err="1">
                <a:solidFill>
                  <a:schemeClr val="dk1"/>
                </a:solidFill>
                <a:latin typeface="Arial"/>
                <a:ea typeface="Arial"/>
                <a:cs typeface="Arial"/>
                <a:sym typeface="Arial"/>
              </a:rPr>
              <a:t>Flink</a:t>
            </a:r>
            <a:r>
              <a:rPr lang="en-US" sz="1100" b="0" kern="0" dirty="0">
                <a:solidFill>
                  <a:schemeClr val="dk1"/>
                </a:solidFill>
                <a:latin typeface="Arial"/>
                <a:ea typeface="Arial"/>
                <a:cs typeface="Arial"/>
                <a:sym typeface="Arial"/>
              </a:rPr>
              <a:t>, …</a:t>
            </a: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Deep Learning, machine learning, data mining, advanced statistics, time-series analysis, NLP, ….</a:t>
            </a:r>
          </a:p>
          <a:p>
            <a:pPr marL="180975" indent="-180975">
              <a:lnSpc>
                <a:spcPct val="108000"/>
              </a:lnSpc>
              <a:spcBef>
                <a:spcPts val="0"/>
              </a:spcBef>
              <a:spcAft>
                <a:spcPts val="0"/>
              </a:spcAft>
              <a:buClr>
                <a:schemeClr val="dk1"/>
              </a:buClr>
              <a:buSzPts val="1100"/>
              <a:buFont typeface="Wingdings" panose="05000000000000000000" pitchFamily="2" charset="2"/>
              <a:buChar char="§"/>
            </a:pPr>
            <a:r>
              <a:rPr lang="en-US" sz="1100" b="0" kern="0" dirty="0">
                <a:solidFill>
                  <a:schemeClr val="dk1"/>
                </a:solidFill>
                <a:latin typeface="Arial"/>
                <a:ea typeface="Arial"/>
                <a:cs typeface="Arial"/>
                <a:sym typeface="Arial"/>
              </a:rPr>
              <a:t>Detect, localize, predict and remediate failures in infrastructures </a:t>
            </a:r>
          </a:p>
        </p:txBody>
      </p:sp>
      <p:pic>
        <p:nvPicPr>
          <p:cNvPr id="36" name="Google Shape;239;p53"/>
          <p:cNvPicPr preferRelativeResize="0"/>
          <p:nvPr/>
        </p:nvPicPr>
        <p:blipFill rotWithShape="1">
          <a:blip r:embed="rId3">
            <a:alphaModFix/>
          </a:blip>
          <a:srcRect/>
          <a:stretch/>
        </p:blipFill>
        <p:spPr>
          <a:xfrm>
            <a:off x="522290" y="3559306"/>
            <a:ext cx="2364602" cy="1241416"/>
          </a:xfrm>
          <a:prstGeom prst="rect">
            <a:avLst/>
          </a:prstGeom>
          <a:noFill/>
          <a:ln>
            <a:noFill/>
          </a:ln>
        </p:spPr>
      </p:pic>
      <p:sp>
        <p:nvSpPr>
          <p:cNvPr id="37" name="Google Shape;240;p53"/>
          <p:cNvSpPr txBox="1"/>
          <p:nvPr/>
        </p:nvSpPr>
        <p:spPr>
          <a:xfrm>
            <a:off x="2919973" y="3559306"/>
            <a:ext cx="5200770" cy="9055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800"/>
              <a:buFont typeface="Noto Sans Symbols"/>
              <a:buNone/>
            </a:pPr>
            <a:r>
              <a:rPr lang="en" sz="700" b="0" i="0" u="none" strike="noStrike" cap="none" dirty="0">
                <a:solidFill>
                  <a:schemeClr val="dk1"/>
                </a:solidFill>
                <a:latin typeface="Arial"/>
                <a:ea typeface="Arial"/>
                <a:cs typeface="Arial"/>
                <a:sym typeface="Arial"/>
              </a:rPr>
              <a:t>Dr. Jorge Cardoso is Chief Architect for </a:t>
            </a:r>
            <a:r>
              <a:rPr lang="en" sz="700" dirty="0">
                <a:solidFill>
                  <a:schemeClr val="dk1"/>
                </a:solidFill>
                <a:latin typeface="Arial"/>
                <a:ea typeface="Arial"/>
                <a:cs typeface="Arial"/>
                <a:sym typeface="Arial"/>
              </a:rPr>
              <a:t>Planet-scale AIOps </a:t>
            </a:r>
            <a:r>
              <a:rPr lang="en" sz="700" b="0" i="0" u="none" strike="noStrike" cap="none" dirty="0">
                <a:solidFill>
                  <a:schemeClr val="dk1"/>
                </a:solidFill>
                <a:latin typeface="Arial"/>
                <a:ea typeface="Arial"/>
                <a:cs typeface="Arial"/>
                <a:sym typeface="Arial"/>
              </a:rPr>
              <a:t>at Huawei’s Ireland and Munich Research Centers. Previously he worked for several major companies such as SAP Research (Germany) on the Internet of Services and the Boeing Company in Seattle (USA) on Enterprise Application Integration. He previously gave lectures at the Karlsruhe Institute of Technology (Germany), University of Georgia (USA), University of Coimbra and University of Madeira (Portugal). His current research involves the development of the next generation of AIOps platforms, Cloud Operations and Analytics tools driven by </a:t>
            </a:r>
            <a:r>
              <a:rPr lang="en" sz="700" dirty="0">
                <a:solidFill>
                  <a:schemeClr val="dk1"/>
                </a:solidFill>
                <a:latin typeface="Arial"/>
                <a:ea typeface="Arial"/>
                <a:cs typeface="Arial"/>
                <a:sym typeface="Arial"/>
              </a:rPr>
              <a:t>AI, Cloud Reliability and Resilience, and High Performance Business Process Management systems. </a:t>
            </a:r>
            <a:r>
              <a:rPr lang="en" sz="700" dirty="0">
                <a:solidFill>
                  <a:schemeClr val="dk1"/>
                </a:solidFill>
                <a:latin typeface="Arial"/>
                <a:ea typeface="Arial"/>
                <a:cs typeface="Arial"/>
              </a:rPr>
              <a:t>He has a Ph.D. in Computer Science from the University of Georgia (USA).</a:t>
            </a:r>
            <a:endParaRPr sz="700" dirty="0">
              <a:solidFill>
                <a:schemeClr val="dk1"/>
              </a:solidFill>
              <a:latin typeface="Arial"/>
              <a:ea typeface="Arial"/>
              <a:cs typeface="Arial"/>
              <a:sym typeface="Arial"/>
            </a:endParaRPr>
          </a:p>
        </p:txBody>
      </p:sp>
      <p:sp>
        <p:nvSpPr>
          <p:cNvPr id="38" name="Google Shape;241;p53"/>
          <p:cNvSpPr txBox="1"/>
          <p:nvPr/>
        </p:nvSpPr>
        <p:spPr>
          <a:xfrm>
            <a:off x="2919973" y="4640512"/>
            <a:ext cx="3058500" cy="2385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None/>
            </a:pPr>
            <a:r>
              <a:rPr lang="en" sz="600" u="sng" dirty="0">
                <a:hlinkClick r:id="rId4"/>
              </a:rPr>
              <a:t>GitHub</a:t>
            </a:r>
            <a:r>
              <a:rPr lang="en" sz="600" dirty="0"/>
              <a:t> | </a:t>
            </a:r>
            <a:r>
              <a:rPr lang="en" sz="600" u="sng" dirty="0">
                <a:hlinkClick r:id="rId5"/>
              </a:rPr>
              <a:t>Slideshare.net</a:t>
            </a:r>
            <a:r>
              <a:rPr lang="en" sz="600" dirty="0"/>
              <a:t>  | </a:t>
            </a:r>
            <a:r>
              <a:rPr lang="en" sz="600" u="sng" dirty="0">
                <a:hlinkClick r:id="rId6"/>
              </a:rPr>
              <a:t>GoogleScholar</a:t>
            </a:r>
            <a:endParaRPr sz="600" b="0" i="0" u="none" strike="noStrike" cap="none" dirty="0">
              <a:latin typeface="Arial"/>
              <a:ea typeface="Arial"/>
              <a:cs typeface="Arial"/>
              <a:sym typeface="Arial"/>
            </a:endParaRPr>
          </a:p>
        </p:txBody>
      </p:sp>
      <p:sp>
        <p:nvSpPr>
          <p:cNvPr id="43" name="Google Shape;246;p53"/>
          <p:cNvSpPr txBox="1"/>
          <p:nvPr/>
        </p:nvSpPr>
        <p:spPr>
          <a:xfrm>
            <a:off x="2919973" y="4532215"/>
            <a:ext cx="4784400" cy="177000"/>
          </a:xfrm>
          <a:prstGeom prst="rect">
            <a:avLst/>
          </a:prstGeom>
          <a:noFill/>
          <a:ln>
            <a:noFill/>
          </a:ln>
        </p:spPr>
        <p:txBody>
          <a:bodyPr spcFirstLastPara="1" wrap="square" lIns="91425" tIns="45700" rIns="91425" bIns="45700" anchor="t" anchorCtr="0">
            <a:noAutofit/>
          </a:bodyPr>
          <a:lstStyle/>
          <a:p>
            <a:pPr lvl="0">
              <a:lnSpc>
                <a:spcPct val="90000"/>
              </a:lnSpc>
              <a:spcBef>
                <a:spcPts val="0"/>
              </a:spcBef>
              <a:spcAft>
                <a:spcPts val="0"/>
              </a:spcAft>
            </a:pPr>
            <a:r>
              <a:rPr lang="en" sz="600" i="0" u="none" strike="noStrike" cap="none" dirty="0">
                <a:solidFill>
                  <a:schemeClr val="dk1"/>
                </a:solidFill>
                <a:latin typeface="Arial"/>
                <a:ea typeface="Arial"/>
                <a:cs typeface="Arial"/>
                <a:sym typeface="Arial"/>
              </a:rPr>
              <a:t>Interests:</a:t>
            </a:r>
            <a:r>
              <a:rPr lang="en" sz="600" b="1" i="0" u="none" strike="noStrike" cap="none" dirty="0">
                <a:solidFill>
                  <a:srgbClr val="CA234B"/>
                </a:solidFill>
                <a:latin typeface="Arial"/>
                <a:ea typeface="Arial"/>
                <a:cs typeface="Arial"/>
                <a:sym typeface="Arial"/>
              </a:rPr>
              <a:t> </a:t>
            </a:r>
            <a:r>
              <a:rPr lang="en" sz="600" b="1" i="0" u="none" strike="noStrike" cap="none" dirty="0">
                <a:latin typeface="Arial"/>
                <a:ea typeface="Arial"/>
                <a:cs typeface="Arial"/>
                <a:sym typeface="Arial"/>
              </a:rPr>
              <a:t>AIOps, </a:t>
            </a:r>
            <a:r>
              <a:rPr lang="en" sz="600" b="1" dirty="0">
                <a:latin typeface="Arial"/>
                <a:ea typeface="Arial"/>
                <a:cs typeface="Arial"/>
                <a:sym typeface="Arial"/>
              </a:rPr>
              <a:t>Service Reliability Engineering, Cloud </a:t>
            </a:r>
            <a:r>
              <a:rPr lang="en" sz="600" b="1" i="0" u="none" strike="noStrike" cap="none" dirty="0">
                <a:latin typeface="Arial"/>
                <a:ea typeface="Arial"/>
                <a:cs typeface="Arial"/>
                <a:sym typeface="Arial"/>
              </a:rPr>
              <a:t>Computing, Distributed Systems,  Business Process  Managem</a:t>
            </a:r>
            <a:r>
              <a:rPr lang="en" sz="600" b="1" dirty="0"/>
              <a:t>ent</a:t>
            </a:r>
            <a:endParaRPr sz="600" b="0" i="0" u="none" strike="noStrike" cap="none" dirty="0">
              <a:latin typeface="Arial"/>
              <a:ea typeface="Arial"/>
              <a:cs typeface="Arial"/>
              <a:sym typeface="Arial"/>
            </a:endParaRPr>
          </a:p>
        </p:txBody>
      </p:sp>
    </p:spTree>
    <p:extLst>
      <p:ext uri="{BB962C8B-B14F-4D97-AF65-F5344CB8AC3E}">
        <p14:creationId xmlns:p14="http://schemas.microsoft.com/office/powerpoint/2010/main" val="222004774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 Key Services</a:t>
            </a:r>
            <a:br>
              <a:rPr lang="en-US" sz="1400" dirty="0">
                <a:latin typeface="Arial" charset="0"/>
                <a:ea typeface="Arial" charset="0"/>
                <a:cs typeface="Arial" charset="0"/>
              </a:rPr>
            </a:br>
            <a:r>
              <a:rPr lang="en-US" sz="1400" b="0" dirty="0">
                <a:latin typeface="Arial" charset="0"/>
                <a:ea typeface="Arial" charset="0"/>
                <a:cs typeface="Arial" charset="0"/>
              </a:rPr>
              <a:t>Image Storage Service</a:t>
            </a:r>
            <a:endParaRPr lang="en-US" sz="1400" b="0" dirty="0"/>
          </a:p>
        </p:txBody>
      </p:sp>
      <p:sp>
        <p:nvSpPr>
          <p:cNvPr id="6" name="Rectangle 2"/>
          <p:cNvSpPr txBox="1">
            <a:spLocks noChangeArrowheads="1"/>
          </p:cNvSpPr>
          <p:nvPr/>
        </p:nvSpPr>
        <p:spPr>
          <a:xfrm>
            <a:off x="503239" y="744067"/>
            <a:ext cx="3205162" cy="3816350"/>
          </a:xfrm>
          <a:prstGeom prst="rect">
            <a:avLst/>
          </a:prstGeom>
        </p:spPr>
        <p:txBody>
          <a:bodyPr vert="horz" wrap="square" lIns="91440" tIns="42228" rIns="91440" bIns="45720" numCol="1" anchor="t" anchorCtr="0" compatLnSpc="1">
            <a:prstTxWarp prst="textNoShape">
              <a:avLst/>
            </a:prstTxWarp>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82563" indent="-182563">
              <a:buClr>
                <a:schemeClr val="tx2"/>
              </a:buClr>
              <a:buSzPct val="100000"/>
              <a:buNone/>
              <a:tabLst>
                <a:tab pos="542925" algn="l"/>
                <a:tab pos="1085850" algn="l"/>
                <a:tab pos="1628775" algn="l"/>
                <a:tab pos="2171700" algn="l"/>
                <a:tab pos="2714625" algn="l"/>
              </a:tabLst>
            </a:pPr>
            <a:r>
              <a:rPr lang="en-US" altLang="en-US" sz="1000" kern="0" dirty="0">
                <a:solidFill>
                  <a:schemeClr val="tx2"/>
                </a:solidFill>
                <a:latin typeface="Arial" charset="0"/>
                <a:ea typeface="Arial" charset="0"/>
                <a:cs typeface="Arial" charset="0"/>
              </a:rPr>
              <a:t>Key Capabilities</a:t>
            </a:r>
            <a:endParaRPr lang="en-US" altLang="en-US" sz="1000" b="0" kern="0" dirty="0">
              <a:solidFill>
                <a:schemeClr val="tx1"/>
              </a:solidFill>
              <a:latin typeface="Arial" charset="0"/>
              <a:ea typeface="Arial" charset="0"/>
              <a:cs typeface="Arial" charset="0"/>
            </a:endParaRP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REST-based APIs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Query for information on public and private disk images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Register new disk images</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Disk images can be stored in and delivered from a variety of stores (e.g. </a:t>
            </a:r>
            <a:r>
              <a:rPr lang="en-US" altLang="en-US" sz="1000" b="0" kern="0" dirty="0" err="1">
                <a:solidFill>
                  <a:schemeClr val="tx1"/>
                </a:solidFill>
                <a:latin typeface="Arial" charset="0"/>
                <a:ea typeface="Arial" charset="0"/>
                <a:cs typeface="Arial" charset="0"/>
              </a:rPr>
              <a:t>SoNFS</a:t>
            </a:r>
            <a:r>
              <a:rPr lang="en-US" altLang="en-US" sz="1000" b="0" kern="0" dirty="0">
                <a:solidFill>
                  <a:schemeClr val="tx1"/>
                </a:solidFill>
                <a:latin typeface="Arial" charset="0"/>
                <a:ea typeface="Arial" charset="0"/>
                <a:cs typeface="Arial" charset="0"/>
              </a:rPr>
              <a:t>, Swift)</a:t>
            </a:r>
          </a:p>
          <a:p>
            <a:pPr marL="182563" indent="-182563">
              <a:lnSpc>
                <a:spcPct val="100000"/>
              </a:lnSpc>
              <a:spcBef>
                <a:spcPts val="600"/>
              </a:spcBef>
              <a:buClr>
                <a:schemeClr val="tx2"/>
              </a:buClr>
              <a:buSzPct val="100000"/>
              <a:buFont typeface="Wingdings" charset="2"/>
              <a:buChar char="§"/>
              <a:tabLst>
                <a:tab pos="542925" algn="l"/>
                <a:tab pos="1085850" algn="l"/>
                <a:tab pos="1628775" algn="l"/>
                <a:tab pos="2171700" algn="l"/>
                <a:tab pos="2714625" algn="l"/>
              </a:tabLst>
            </a:pPr>
            <a:r>
              <a:rPr lang="en-US" altLang="en-US" sz="1000" b="0" kern="0" dirty="0">
                <a:solidFill>
                  <a:schemeClr val="tx1"/>
                </a:solidFill>
                <a:latin typeface="Arial" charset="0"/>
                <a:ea typeface="Arial" charset="0"/>
                <a:cs typeface="Arial" charset="0"/>
              </a:rPr>
              <a:t>Supported formats</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kern="0" dirty="0" err="1">
                <a:solidFill>
                  <a:schemeClr val="tx1"/>
                </a:solidFill>
                <a:latin typeface="Arial" charset="0"/>
                <a:ea typeface="Arial" charset="0"/>
                <a:cs typeface="Arial" charset="0"/>
              </a:rPr>
              <a:t>aki</a:t>
            </a:r>
            <a:r>
              <a:rPr lang="en-US" altLang="en-US" sz="1000" kern="0" dirty="0">
                <a:solidFill>
                  <a:schemeClr val="tx1"/>
                </a:solidFill>
                <a:latin typeface="Arial" charset="0"/>
                <a:ea typeface="Arial" charset="0"/>
                <a:cs typeface="Arial" charset="0"/>
              </a:rPr>
              <a:t>/</a:t>
            </a:r>
            <a:r>
              <a:rPr lang="en-US" altLang="en-US" sz="1000" kern="0" dirty="0" err="1">
                <a:solidFill>
                  <a:schemeClr val="tx1"/>
                </a:solidFill>
                <a:latin typeface="Arial" charset="0"/>
                <a:ea typeface="Arial" charset="0"/>
                <a:cs typeface="Arial" charset="0"/>
              </a:rPr>
              <a:t>ami</a:t>
            </a:r>
            <a:r>
              <a:rPr lang="en-US" altLang="en-US" sz="1000" kern="0" dirty="0">
                <a:solidFill>
                  <a:schemeClr val="tx1"/>
                </a:solidFill>
                <a:latin typeface="Arial" charset="0"/>
                <a:ea typeface="Arial" charset="0"/>
                <a:cs typeface="Arial" charset="0"/>
              </a:rPr>
              <a:t>/</a:t>
            </a:r>
            <a:r>
              <a:rPr lang="en-US" altLang="en-US" sz="1000" kern="0" dirty="0" err="1">
                <a:solidFill>
                  <a:schemeClr val="tx1"/>
                </a:solidFill>
                <a:latin typeface="Arial" charset="0"/>
                <a:ea typeface="Arial" charset="0"/>
                <a:cs typeface="Arial" charset="0"/>
              </a:rPr>
              <a:t>ari</a:t>
            </a:r>
            <a:r>
              <a:rPr lang="en-US" altLang="en-US" sz="1000" kern="0" dirty="0">
                <a:solidFill>
                  <a:schemeClr val="tx1"/>
                </a:solidFill>
                <a:latin typeface="Arial" charset="0"/>
                <a:ea typeface="Arial" charset="0"/>
                <a:cs typeface="Arial" charset="0"/>
              </a:rPr>
              <a:t> (Amazon kernel, </a:t>
            </a:r>
            <a:r>
              <a:rPr lang="en-US" altLang="en-US" sz="1000" kern="0" dirty="0" err="1">
                <a:solidFill>
                  <a:schemeClr val="tx1"/>
                </a:solidFill>
                <a:latin typeface="Arial" charset="0"/>
                <a:ea typeface="Arial" charset="0"/>
                <a:cs typeface="Arial" charset="0"/>
              </a:rPr>
              <a:t>ramdisk</a:t>
            </a:r>
            <a:r>
              <a:rPr lang="en-US" altLang="en-US" sz="1000" kern="0" dirty="0">
                <a:solidFill>
                  <a:schemeClr val="tx1"/>
                </a:solidFill>
                <a:latin typeface="Arial" charset="0"/>
                <a:ea typeface="Arial" charset="0"/>
                <a:cs typeface="Arial" charset="0"/>
              </a:rPr>
              <a:t>, or machine image)</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kern="0" dirty="0" err="1">
                <a:solidFill>
                  <a:schemeClr val="tx1"/>
                </a:solidFill>
                <a:latin typeface="Arial" charset="0"/>
                <a:ea typeface="Arial" charset="0"/>
                <a:cs typeface="Arial" charset="0"/>
              </a:rPr>
              <a:t>iso</a:t>
            </a:r>
            <a:r>
              <a:rPr lang="en-US" altLang="en-US" sz="1000" kern="0" dirty="0">
                <a:solidFill>
                  <a:schemeClr val="tx1"/>
                </a:solidFill>
                <a:latin typeface="Arial" charset="0"/>
                <a:ea typeface="Arial" charset="0"/>
                <a:cs typeface="Arial" charset="0"/>
              </a:rPr>
              <a:t> (archive format for optical discs, such as CDs)</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kern="0" dirty="0">
                <a:solidFill>
                  <a:schemeClr val="tx1"/>
                </a:solidFill>
                <a:latin typeface="Arial" charset="0"/>
                <a:ea typeface="Arial" charset="0"/>
                <a:cs typeface="Arial" charset="0"/>
              </a:rPr>
              <a:t>qcow2 (</a:t>
            </a:r>
            <a:r>
              <a:rPr lang="en-US" altLang="en-US" sz="1000" kern="0" dirty="0" err="1">
                <a:solidFill>
                  <a:schemeClr val="tx1"/>
                </a:solidFill>
                <a:latin typeface="Arial" charset="0"/>
                <a:ea typeface="Arial" charset="0"/>
                <a:cs typeface="Arial" charset="0"/>
              </a:rPr>
              <a:t>Qemu</a:t>
            </a:r>
            <a:r>
              <a:rPr lang="en-US" altLang="en-US" sz="1000" kern="0" dirty="0">
                <a:solidFill>
                  <a:schemeClr val="tx1"/>
                </a:solidFill>
                <a:latin typeface="Arial" charset="0"/>
                <a:ea typeface="Arial" charset="0"/>
                <a:cs typeface="Arial" charset="0"/>
              </a:rPr>
              <a:t>/KVM, supports Copy on Write)</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kern="0" dirty="0">
                <a:solidFill>
                  <a:schemeClr val="tx1"/>
                </a:solidFill>
                <a:latin typeface="Arial" charset="0"/>
                <a:ea typeface="Arial" charset="0"/>
                <a:cs typeface="Arial" charset="0"/>
              </a:rPr>
              <a:t>raw (unstructured format)</a:t>
            </a:r>
          </a:p>
          <a:p>
            <a:pPr marL="355600" lvl="1" indent="-173038">
              <a:lnSpc>
                <a:spcPct val="100000"/>
              </a:lnSpc>
              <a:spcBef>
                <a:spcPts val="600"/>
              </a:spcBef>
              <a:buClr>
                <a:schemeClr val="tx2"/>
              </a:buClr>
              <a:buSzPct val="100000"/>
              <a:buFont typeface="Wingdings" charset="2"/>
              <a:buChar char="§"/>
              <a:tabLst>
                <a:tab pos="1085850" algn="l"/>
                <a:tab pos="1628775" algn="l"/>
                <a:tab pos="2171700" algn="l"/>
                <a:tab pos="2714625" algn="l"/>
              </a:tabLst>
            </a:pPr>
            <a:r>
              <a:rPr lang="en-US" altLang="en-US" sz="1000" kern="0" dirty="0" err="1">
                <a:solidFill>
                  <a:schemeClr val="tx1"/>
                </a:solidFill>
                <a:latin typeface="Arial" charset="0"/>
                <a:ea typeface="Arial" charset="0"/>
                <a:cs typeface="Arial" charset="0"/>
              </a:rPr>
              <a:t>vhd</a:t>
            </a:r>
            <a:r>
              <a:rPr lang="en-US" altLang="en-US" sz="1000" kern="0" dirty="0">
                <a:solidFill>
                  <a:schemeClr val="tx1"/>
                </a:solidFill>
                <a:latin typeface="Arial" charset="0"/>
                <a:ea typeface="Arial" charset="0"/>
                <a:cs typeface="Arial" charset="0"/>
              </a:rPr>
              <a:t> (Hyper-V, common for virtual machine monitors from vendors such as VMware, Xen, Microsoft, and </a:t>
            </a:r>
            <a:r>
              <a:rPr lang="en-US" altLang="en-US" sz="1000" kern="0" dirty="0" err="1">
                <a:solidFill>
                  <a:schemeClr val="tx1"/>
                </a:solidFill>
                <a:latin typeface="Arial" charset="0"/>
                <a:ea typeface="Arial" charset="0"/>
                <a:cs typeface="Arial" charset="0"/>
              </a:rPr>
              <a:t>VirtualBox</a:t>
            </a:r>
            <a:r>
              <a:rPr lang="en-US" altLang="en-US" sz="1000" kern="0" dirty="0">
                <a:solidFill>
                  <a:schemeClr val="tx1"/>
                </a:solidFill>
                <a:latin typeface="Arial" charset="0"/>
                <a:ea typeface="Arial" charset="0"/>
                <a:cs typeface="Arial"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1052" y="2218680"/>
            <a:ext cx="3586587" cy="2332683"/>
          </a:xfrm>
          <a:prstGeom prst="rect">
            <a:avLst/>
          </a:prstGeom>
        </p:spPr>
      </p:pic>
      <p:sp>
        <p:nvSpPr>
          <p:cNvPr id="8" name="Rectangle 7">
            <a:extLst>
              <a:ext uri="{FF2B5EF4-FFF2-40B4-BE49-F238E27FC236}">
                <a16:creationId xmlns:a16="http://schemas.microsoft.com/office/drawing/2014/main" id="{6790ABCF-D63D-0344-9C31-296511CBADC5}"/>
              </a:ext>
            </a:extLst>
          </p:cNvPr>
          <p:cNvSpPr/>
          <p:nvPr/>
        </p:nvSpPr>
        <p:spPr>
          <a:xfrm>
            <a:off x="4048314" y="843654"/>
            <a:ext cx="2258839" cy="338554"/>
          </a:xfrm>
          <a:prstGeom prst="rect">
            <a:avLst/>
          </a:prstGeom>
        </p:spPr>
        <p:txBody>
          <a:bodyPr wrap="square">
            <a:spAutoFit/>
          </a:bodyPr>
          <a:lstStyle/>
          <a:p>
            <a:r>
              <a:rPr lang="en-US" sz="800" i="1" dirty="0">
                <a:solidFill>
                  <a:srgbClr val="3C3C3B"/>
                </a:solidFill>
                <a:latin typeface="Arial" panose="020B0604020202020204" pitchFamily="34" charset="0"/>
                <a:cs typeface="Arial" panose="020B0604020202020204" pitchFamily="34" charset="0"/>
              </a:rPr>
              <a:t>Users can add new images or take a snapshot of an existing server for storage</a:t>
            </a:r>
          </a:p>
        </p:txBody>
      </p:sp>
      <p:cxnSp>
        <p:nvCxnSpPr>
          <p:cNvPr id="9" name="Straight Connector 8">
            <a:extLst>
              <a:ext uri="{FF2B5EF4-FFF2-40B4-BE49-F238E27FC236}">
                <a16:creationId xmlns:a16="http://schemas.microsoft.com/office/drawing/2014/main" id="{A14B059F-9152-634E-954F-CBD9584F50A4}"/>
              </a:ext>
            </a:extLst>
          </p:cNvPr>
          <p:cNvCxnSpPr>
            <a:cxnSpLocks/>
          </p:cNvCxnSpPr>
          <p:nvPr/>
        </p:nvCxnSpPr>
        <p:spPr>
          <a:xfrm>
            <a:off x="5315799" y="2115004"/>
            <a:ext cx="742384" cy="1010654"/>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925E65A-A1EA-A34A-BF4F-59B6A29656DA}"/>
              </a:ext>
            </a:extLst>
          </p:cNvPr>
          <p:cNvSpPr/>
          <p:nvPr/>
        </p:nvSpPr>
        <p:spPr>
          <a:xfrm>
            <a:off x="4080001" y="1785504"/>
            <a:ext cx="2308634" cy="338554"/>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Accepts API calls for image discovery, retrieval, and storage</a:t>
            </a:r>
          </a:p>
        </p:txBody>
      </p:sp>
      <p:sp>
        <p:nvSpPr>
          <p:cNvPr id="14" name="Rectangle 13">
            <a:extLst>
              <a:ext uri="{FF2B5EF4-FFF2-40B4-BE49-F238E27FC236}">
                <a16:creationId xmlns:a16="http://schemas.microsoft.com/office/drawing/2014/main" id="{6D0D1D77-FF1E-204E-AF04-FCC3E2AA627F}"/>
              </a:ext>
            </a:extLst>
          </p:cNvPr>
          <p:cNvSpPr/>
          <p:nvPr/>
        </p:nvSpPr>
        <p:spPr>
          <a:xfrm>
            <a:off x="6378071" y="1593874"/>
            <a:ext cx="2391624" cy="461665"/>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Stores, processes, and retrieves metadata about images. Metadata includes items such as size and type</a:t>
            </a:r>
            <a:endParaRPr lang="en-US" sz="800" i="1" dirty="0">
              <a:effectLst/>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7855C6C-E931-BF45-8704-DCD5ACAFA353}"/>
              </a:ext>
            </a:extLst>
          </p:cNvPr>
          <p:cNvSpPr/>
          <p:nvPr/>
        </p:nvSpPr>
        <p:spPr>
          <a:xfrm>
            <a:off x="5999333" y="3053230"/>
            <a:ext cx="774167" cy="2165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7E0C3B3-EE8A-F246-A409-90772AFF138D}"/>
              </a:ext>
            </a:extLst>
          </p:cNvPr>
          <p:cNvSpPr/>
          <p:nvPr/>
        </p:nvSpPr>
        <p:spPr>
          <a:xfrm>
            <a:off x="5993298" y="3603982"/>
            <a:ext cx="774167" cy="2165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5F1B70A-0274-0847-983F-2577032366E6}"/>
              </a:ext>
            </a:extLst>
          </p:cNvPr>
          <p:cNvCxnSpPr>
            <a:cxnSpLocks/>
          </p:cNvCxnSpPr>
          <p:nvPr/>
        </p:nvCxnSpPr>
        <p:spPr>
          <a:xfrm flipH="1">
            <a:off x="6614973" y="2012081"/>
            <a:ext cx="452671" cy="1575303"/>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061CC2FC-730E-6840-B17F-5AF2B5AFCCD0}"/>
              </a:ext>
            </a:extLst>
          </p:cNvPr>
          <p:cNvPicPr>
            <a:picLocks noChangeAspect="1"/>
          </p:cNvPicPr>
          <p:nvPr/>
        </p:nvPicPr>
        <p:blipFill>
          <a:blip r:embed="rId4"/>
          <a:stretch>
            <a:fillRect/>
          </a:stretch>
        </p:blipFill>
        <p:spPr>
          <a:xfrm>
            <a:off x="6451163" y="735013"/>
            <a:ext cx="2191917" cy="648903"/>
          </a:xfrm>
          <a:prstGeom prst="rect">
            <a:avLst/>
          </a:prstGeom>
        </p:spPr>
      </p:pic>
      <p:sp>
        <p:nvSpPr>
          <p:cNvPr id="25" name="Right Arrow 24">
            <a:extLst>
              <a:ext uri="{FF2B5EF4-FFF2-40B4-BE49-F238E27FC236}">
                <a16:creationId xmlns:a16="http://schemas.microsoft.com/office/drawing/2014/main" id="{D288CDA7-D02B-0B41-BE4B-836D3EEEB78F}"/>
              </a:ext>
            </a:extLst>
          </p:cNvPr>
          <p:cNvSpPr/>
          <p:nvPr/>
        </p:nvSpPr>
        <p:spPr>
          <a:xfrm>
            <a:off x="6047715" y="946086"/>
            <a:ext cx="393826" cy="10411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74484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Arial" charset="0"/>
                <a:ea typeface="Arial" charset="0"/>
                <a:cs typeface="Arial" charset="0"/>
              </a:rPr>
              <a:t>OpenStack Operation</a:t>
            </a:r>
            <a:br>
              <a:rPr lang="en-US" dirty="0">
                <a:latin typeface="Arial" charset="0"/>
                <a:ea typeface="Arial" charset="0"/>
                <a:cs typeface="Arial" charset="0"/>
              </a:rPr>
            </a:br>
            <a:r>
              <a:rPr lang="en-US" b="0" dirty="0">
                <a:latin typeface="Arial" charset="0"/>
                <a:ea typeface="Arial" charset="0"/>
                <a:cs typeface="Arial" charset="0"/>
              </a:rPr>
              <a:t>Server Creation Workflow</a:t>
            </a:r>
            <a:endParaRPr lang="en-US" sz="2800" dirty="0"/>
          </a:p>
        </p:txBody>
      </p:sp>
      <p:sp>
        <p:nvSpPr>
          <p:cNvPr id="2" name="Rectangle 1"/>
          <p:cNvSpPr/>
          <p:nvPr/>
        </p:nvSpPr>
        <p:spPr>
          <a:xfrm>
            <a:off x="503238" y="556720"/>
            <a:ext cx="2683192" cy="4478149"/>
          </a:xfrm>
          <a:prstGeom prst="rect">
            <a:avLst/>
          </a:prstGeom>
          <a:noFill/>
        </p:spPr>
        <p:txBody>
          <a:bodyPr wrap="square">
            <a:spAutoFit/>
          </a:bodyPr>
          <a:lstStyle/>
          <a:p>
            <a:r>
              <a:rPr lang="en-US" sz="500" dirty="0">
                <a:latin typeface="Consolas" panose="020B0609020204030204" pitchFamily="49" charset="0"/>
                <a:cs typeface="Consolas" panose="020B0609020204030204" pitchFamily="49" charset="0"/>
              </a:rPr>
              <a:t>Nova client-&gt; Keystone: Get token (1) </a:t>
            </a:r>
          </a:p>
          <a:p>
            <a:r>
              <a:rPr lang="en-US" sz="500" dirty="0">
                <a:latin typeface="Consolas" panose="020B0609020204030204" pitchFamily="49" charset="0"/>
                <a:cs typeface="Consolas" panose="020B0609020204030204" pitchFamily="49" charset="0"/>
              </a:rPr>
              <a:t>Keystone-&gt; Token Store: Save token (2)</a:t>
            </a:r>
          </a:p>
          <a:p>
            <a:r>
              <a:rPr lang="en-US" sz="500" dirty="0">
                <a:latin typeface="Consolas" panose="020B0609020204030204" pitchFamily="49" charset="0"/>
                <a:cs typeface="Consolas" panose="020B0609020204030204" pitchFamily="49" charset="0"/>
              </a:rPr>
              <a:t>Token Store--&gt; Keystone: (3)</a:t>
            </a:r>
          </a:p>
          <a:p>
            <a:r>
              <a:rPr lang="en-US" sz="500" dirty="0">
                <a:latin typeface="Consolas" panose="020B0609020204030204" pitchFamily="49" charset="0"/>
                <a:cs typeface="Consolas" panose="020B0609020204030204" pitchFamily="49" charset="0"/>
              </a:rPr>
              <a:t>Keystone--&gt;-Nova client: </a:t>
            </a:r>
            <a:r>
              <a:rPr lang="en-US" sz="500" dirty="0" err="1">
                <a:latin typeface="Consolas" panose="020B0609020204030204" pitchFamily="49" charset="0"/>
                <a:cs typeface="Consolas" panose="020B0609020204030204" pitchFamily="49" charset="0"/>
              </a:rPr>
              <a:t>Auth</a:t>
            </a:r>
            <a:r>
              <a:rPr lang="en-US" sz="500" dirty="0">
                <a:latin typeface="Consolas" panose="020B0609020204030204" pitchFamily="49" charset="0"/>
                <a:cs typeface="Consolas" panose="020B0609020204030204" pitchFamily="49" charset="0"/>
              </a:rPr>
              <a:t> token (4)</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 client-&gt; Nova-</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 launch instance (5)</a:t>
            </a:r>
          </a:p>
          <a:p>
            <a:r>
              <a:rPr lang="en-US" sz="500" dirty="0">
                <a:latin typeface="Consolas" panose="020B0609020204030204" pitchFamily="49" charset="0"/>
                <a:cs typeface="Consolas" panose="020B0609020204030204" pitchFamily="49" charset="0"/>
              </a:rPr>
              <a:t>Nova-</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-&gt; Keystone: </a:t>
            </a:r>
            <a:r>
              <a:rPr lang="en-US" sz="500" dirty="0" err="1">
                <a:latin typeface="Consolas" panose="020B0609020204030204" pitchFamily="49" charset="0"/>
                <a:cs typeface="Consolas" panose="020B0609020204030204" pitchFamily="49" charset="0"/>
              </a:rPr>
              <a:t>Auth</a:t>
            </a:r>
            <a:r>
              <a:rPr lang="en-US" sz="500" dirty="0">
                <a:latin typeface="Consolas" panose="020B0609020204030204" pitchFamily="49" charset="0"/>
                <a:cs typeface="Consolas" panose="020B0609020204030204" pitchFamily="49" charset="0"/>
              </a:rPr>
              <a:t> token (6)</a:t>
            </a:r>
          </a:p>
          <a:p>
            <a:r>
              <a:rPr lang="en-US" sz="500" dirty="0">
                <a:latin typeface="Consolas" panose="020B0609020204030204" pitchFamily="49" charset="0"/>
                <a:cs typeface="Consolas" panose="020B0609020204030204" pitchFamily="49" charset="0"/>
              </a:rPr>
              <a:t>Keystone-&gt;Nova-</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 Authentication (7) </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-&gt;MQ: req. instance</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Nova-scheduler-&gt;MQ: Subscribe inst. req.</a:t>
            </a:r>
          </a:p>
          <a:p>
            <a:r>
              <a:rPr lang="en-US" sz="500" dirty="0">
                <a:latin typeface="Consolas" panose="020B0609020204030204" pitchFamily="49" charset="0"/>
                <a:cs typeface="Consolas" panose="020B0609020204030204" pitchFamily="49" charset="0"/>
              </a:rPr>
              <a:t>Nova-scheduler-&gt;MQ: to launch instance</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Nova-compute-&gt;MQ: New instance request</a:t>
            </a:r>
          </a:p>
          <a:p>
            <a:r>
              <a:rPr lang="en-US" sz="500" dirty="0">
                <a:latin typeface="Consolas" panose="020B0609020204030204" pitchFamily="49" charset="0"/>
                <a:cs typeface="Consolas" panose="020B0609020204030204" pitchFamily="49" charset="0"/>
              </a:rPr>
              <a:t>Nova-compute-&gt;MQ: Nova-conductor to fetch instance info</a:t>
            </a:r>
          </a:p>
          <a:p>
            <a:r>
              <a:rPr lang="en-US" sz="500" dirty="0">
                <a:latin typeface="Consolas" panose="020B0609020204030204" pitchFamily="49" charset="0"/>
                <a:cs typeface="Consolas" panose="020B0609020204030204" pitchFamily="49" charset="0"/>
              </a:rPr>
              <a:t>Nova-conductor-&gt;MQ: Subscribe new instance request</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Nova-compute-&gt;MQ: Subscribe new instance request</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Nova-compute-&gt; Glance-</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 get Image URI</a:t>
            </a:r>
          </a:p>
          <a:p>
            <a:r>
              <a:rPr lang="en-US" sz="500" dirty="0">
                <a:latin typeface="Consolas" panose="020B0609020204030204" pitchFamily="49" charset="0"/>
                <a:cs typeface="Consolas" panose="020B0609020204030204" pitchFamily="49" charset="0"/>
              </a:rPr>
              <a:t>Glance-</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-&gt;-Nova-compute: Return image URI</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Nova-compute-&gt;Neutron-server: allocate network</a:t>
            </a:r>
          </a:p>
          <a:p>
            <a:r>
              <a:rPr lang="en-US" sz="500" dirty="0">
                <a:latin typeface="Consolas" panose="020B0609020204030204" pitchFamily="49" charset="0"/>
                <a:cs typeface="Consolas" panose="020B0609020204030204" pitchFamily="49" charset="0"/>
              </a:rPr>
              <a:t>Neutron-server-&gt;MQ: Request IP and L2 </a:t>
            </a:r>
            <a:r>
              <a:rPr lang="en-US" sz="500" dirty="0" err="1">
                <a:latin typeface="Consolas" panose="020B0609020204030204" pitchFamily="49" charset="0"/>
                <a:cs typeface="Consolas" panose="020B0609020204030204" pitchFamily="49" charset="0"/>
              </a:rPr>
              <a:t>config</a:t>
            </a:r>
            <a:endParaRPr lang="en-US" sz="500" dirty="0">
              <a:latin typeface="Consolas" panose="020B0609020204030204" pitchFamily="49" charset="0"/>
              <a:cs typeface="Consolas" panose="020B0609020204030204" pitchFamily="49" charset="0"/>
            </a:endParaRP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Neutron-DHCP-agent-&gt;MQ: read IP</a:t>
            </a:r>
          </a:p>
          <a:p>
            <a:r>
              <a:rPr lang="en-US" sz="500" dirty="0">
                <a:latin typeface="Consolas" panose="020B0609020204030204" pitchFamily="49" charset="0"/>
                <a:cs typeface="Consolas" panose="020B0609020204030204" pitchFamily="49" charset="0"/>
              </a:rPr>
              <a:t>Neutron-DHCP-agent-&gt;</a:t>
            </a:r>
            <a:r>
              <a:rPr lang="en-US" sz="500" dirty="0" err="1">
                <a:latin typeface="Consolas" panose="020B0609020204030204" pitchFamily="49" charset="0"/>
                <a:cs typeface="Consolas" panose="020B0609020204030204" pitchFamily="49" charset="0"/>
              </a:rPr>
              <a:t>dnsmasq</a:t>
            </a:r>
            <a:r>
              <a:rPr lang="en-US" sz="500" dirty="0">
                <a:latin typeface="Consolas" panose="020B0609020204030204" pitchFamily="49" charset="0"/>
                <a:cs typeface="Consolas" panose="020B0609020204030204" pitchFamily="49" charset="0"/>
              </a:rPr>
              <a:t>: allocate IP</a:t>
            </a:r>
          </a:p>
          <a:p>
            <a:r>
              <a:rPr lang="en-US" sz="500" dirty="0" err="1">
                <a:latin typeface="Consolas" panose="020B0609020204030204" pitchFamily="49" charset="0"/>
                <a:cs typeface="Consolas" panose="020B0609020204030204" pitchFamily="49" charset="0"/>
              </a:rPr>
              <a:t>dnsmasq</a:t>
            </a:r>
            <a:r>
              <a:rPr lang="en-US" sz="500" dirty="0">
                <a:latin typeface="Consolas" panose="020B0609020204030204" pitchFamily="49" charset="0"/>
                <a:cs typeface="Consolas" panose="020B0609020204030204" pitchFamily="49" charset="0"/>
              </a:rPr>
              <a:t>-&gt;Neutron-DHCP-agent: reply</a:t>
            </a:r>
          </a:p>
          <a:p>
            <a:r>
              <a:rPr lang="en-US" sz="500" dirty="0">
                <a:latin typeface="Consolas" panose="020B0609020204030204" pitchFamily="49" charset="0"/>
                <a:cs typeface="Consolas" panose="020B0609020204030204" pitchFamily="49" charset="0"/>
              </a:rPr>
              <a:t>Neutron-DHCP-agent-&gt;MQ: reply IP</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Neutron-server-&gt;</a:t>
            </a:r>
            <a:r>
              <a:rPr lang="en-US" sz="500" dirty="0" err="1">
                <a:latin typeface="Consolas" panose="020B0609020204030204" pitchFamily="49" charset="0"/>
                <a:cs typeface="Consolas" panose="020B0609020204030204" pitchFamily="49" charset="0"/>
              </a:rPr>
              <a:t>MQ:read</a:t>
            </a:r>
            <a:r>
              <a:rPr lang="en-US" sz="500" dirty="0">
                <a:latin typeface="Consolas" panose="020B0609020204030204" pitchFamily="49" charset="0"/>
                <a:cs typeface="Consolas" panose="020B0609020204030204" pitchFamily="49" charset="0"/>
              </a:rPr>
              <a:t> IP</a:t>
            </a:r>
          </a:p>
          <a:p>
            <a:r>
              <a:rPr lang="en-US" sz="500" dirty="0">
                <a:latin typeface="Consolas" panose="020B0609020204030204" pitchFamily="49" charset="0"/>
                <a:cs typeface="Consolas" panose="020B0609020204030204" pitchFamily="49" charset="0"/>
              </a:rPr>
              <a:t>Neutron-L2-agent-&gt;MQ: Request L2 </a:t>
            </a:r>
            <a:r>
              <a:rPr lang="en-US" sz="500" dirty="0" err="1">
                <a:latin typeface="Consolas" panose="020B0609020204030204" pitchFamily="49" charset="0"/>
                <a:cs typeface="Consolas" panose="020B0609020204030204" pitchFamily="49" charset="0"/>
              </a:rPr>
              <a:t>config</a:t>
            </a:r>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Neutron-L2-agent-&gt;</a:t>
            </a:r>
            <a:r>
              <a:rPr lang="en-US" sz="500" dirty="0" err="1">
                <a:latin typeface="Consolas" panose="020B0609020204030204" pitchFamily="49" charset="0"/>
                <a:cs typeface="Consolas" panose="020B0609020204030204" pitchFamily="49" charset="0"/>
              </a:rPr>
              <a:t>libvirt</a:t>
            </a:r>
            <a:r>
              <a:rPr lang="en-US" sz="500" dirty="0">
                <a:latin typeface="Consolas" panose="020B0609020204030204" pitchFamily="49" charset="0"/>
                <a:cs typeface="Consolas" panose="020B0609020204030204" pitchFamily="49" charset="0"/>
              </a:rPr>
              <a:t>: </a:t>
            </a:r>
            <a:r>
              <a:rPr lang="en-US" sz="500" dirty="0" err="1">
                <a:latin typeface="Consolas" panose="020B0609020204030204" pitchFamily="49" charset="0"/>
                <a:cs typeface="Consolas" panose="020B0609020204030204" pitchFamily="49" charset="0"/>
              </a:rPr>
              <a:t>config</a:t>
            </a:r>
            <a:r>
              <a:rPr lang="en-US" sz="500" dirty="0">
                <a:latin typeface="Consolas" panose="020B0609020204030204" pitchFamily="49" charset="0"/>
                <a:cs typeface="Consolas" panose="020B0609020204030204" pitchFamily="49" charset="0"/>
              </a:rPr>
              <a:t> L2</a:t>
            </a:r>
          </a:p>
          <a:p>
            <a:r>
              <a:rPr lang="en-US" sz="500" dirty="0">
                <a:latin typeface="Consolas" panose="020B0609020204030204" pitchFamily="49" charset="0"/>
                <a:cs typeface="Consolas" panose="020B0609020204030204" pitchFamily="49" charset="0"/>
              </a:rPr>
              <a:t>Neutron-L2-agent-&gt;MQ: reply L2 </a:t>
            </a:r>
            <a:r>
              <a:rPr lang="en-US" sz="500" dirty="0" err="1">
                <a:latin typeface="Consolas" panose="020B0609020204030204" pitchFamily="49" charset="0"/>
                <a:cs typeface="Consolas" panose="020B0609020204030204" pitchFamily="49" charset="0"/>
              </a:rPr>
              <a:t>config</a:t>
            </a:r>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Neutron-server-&gt;-Nova-compute: net info</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Nova-compute-&gt;Cinder-</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 get volume data</a:t>
            </a:r>
          </a:p>
          <a:p>
            <a:r>
              <a:rPr lang="en-US" sz="500" dirty="0">
                <a:latin typeface="Consolas" panose="020B0609020204030204" pitchFamily="49" charset="0"/>
                <a:cs typeface="Consolas" panose="020B0609020204030204" pitchFamily="49" charset="0"/>
              </a:rPr>
              <a:t>Cinder-</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-&gt;Keystone: validate token</a:t>
            </a:r>
          </a:p>
          <a:p>
            <a:r>
              <a:rPr lang="en-US" sz="500" dirty="0">
                <a:latin typeface="Consolas" panose="020B0609020204030204" pitchFamily="49" charset="0"/>
                <a:cs typeface="Consolas" panose="020B0609020204030204" pitchFamily="49" charset="0"/>
              </a:rPr>
              <a:t>Keystone--&gt;-Cinder-</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 updated </a:t>
            </a:r>
            <a:r>
              <a:rPr lang="en-US" sz="500" dirty="0" err="1">
                <a:latin typeface="Consolas" panose="020B0609020204030204" pitchFamily="49" charset="0"/>
                <a:cs typeface="Consolas" panose="020B0609020204030204" pitchFamily="49" charset="0"/>
              </a:rPr>
              <a:t>auth</a:t>
            </a:r>
            <a:r>
              <a:rPr lang="en-US" sz="500" dirty="0">
                <a:latin typeface="Consolas" panose="020B0609020204030204" pitchFamily="49" charset="0"/>
                <a:cs typeface="Consolas" panose="020B0609020204030204" pitchFamily="49" charset="0"/>
              </a:rPr>
              <a:t> headers with roles and </a:t>
            </a:r>
            <a:r>
              <a:rPr lang="en-US" sz="500" dirty="0" err="1">
                <a:latin typeface="Consolas" panose="020B0609020204030204" pitchFamily="49" charset="0"/>
                <a:cs typeface="Consolas" panose="020B0609020204030204" pitchFamily="49" charset="0"/>
              </a:rPr>
              <a:t>acl</a:t>
            </a:r>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Cinder-</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-&gt;Nova-compute: return volume info</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Nova-compute-&gt;</a:t>
            </a:r>
            <a:r>
              <a:rPr lang="en-US" sz="500" dirty="0" err="1">
                <a:latin typeface="Consolas" panose="020B0609020204030204" pitchFamily="49" charset="0"/>
                <a:cs typeface="Consolas" panose="020B0609020204030204" pitchFamily="49" charset="0"/>
              </a:rPr>
              <a:t>libvirt</a:t>
            </a:r>
            <a:r>
              <a:rPr lang="en-US" sz="500" dirty="0">
                <a:latin typeface="Consolas" panose="020B0609020204030204" pitchFamily="49" charset="0"/>
                <a:cs typeface="Consolas" panose="020B0609020204030204" pitchFamily="49" charset="0"/>
              </a:rPr>
              <a:t>: Start VM</a:t>
            </a:r>
          </a:p>
          <a:p>
            <a:r>
              <a:rPr lang="en-US" sz="500" dirty="0">
                <a:latin typeface="Consolas" panose="020B0609020204030204" pitchFamily="49" charset="0"/>
                <a:cs typeface="Consolas" panose="020B0609020204030204" pitchFamily="49" charset="0"/>
              </a:rPr>
              <a:t>Nova-compute-&gt;</a:t>
            </a:r>
            <a:r>
              <a:rPr lang="en-US" sz="500" dirty="0" err="1">
                <a:latin typeface="Consolas" panose="020B0609020204030204" pitchFamily="49" charset="0"/>
                <a:cs typeface="Consolas" panose="020B0609020204030204" pitchFamily="49" charset="0"/>
              </a:rPr>
              <a:t>libvirt</a:t>
            </a:r>
            <a:r>
              <a:rPr lang="en-US" sz="500" dirty="0">
                <a:latin typeface="Consolas" panose="020B0609020204030204" pitchFamily="49" charset="0"/>
                <a:cs typeface="Consolas" panose="020B0609020204030204" pitchFamily="49" charset="0"/>
              </a:rPr>
              <a:t>: Port update</a:t>
            </a:r>
          </a:p>
          <a:p>
            <a:r>
              <a:rPr lang="en-US" sz="500" dirty="0">
                <a:latin typeface="Consolas" panose="020B0609020204030204" pitchFamily="49" charset="0"/>
                <a:cs typeface="Consolas" panose="020B0609020204030204" pitchFamily="49" charset="0"/>
              </a:rPr>
              <a:t>Nova-compute-&gt;MQ: get instance info nova-conductor </a:t>
            </a:r>
          </a:p>
          <a:p>
            <a:r>
              <a:rPr lang="en-US" sz="500" dirty="0">
                <a:latin typeface="Consolas" panose="020B0609020204030204" pitchFamily="49" charset="0"/>
                <a:cs typeface="Consolas" panose="020B0609020204030204" pitchFamily="49" charset="0"/>
              </a:rPr>
              <a:t>Nova-conductor-&gt;MQ: </a:t>
            </a:r>
            <a:r>
              <a:rPr lang="en-US" sz="500" dirty="0" err="1">
                <a:latin typeface="Consolas" panose="020B0609020204030204" pitchFamily="49" charset="0"/>
                <a:cs typeface="Consolas" panose="020B0609020204030204" pitchFamily="49" charset="0"/>
              </a:rPr>
              <a:t>subcribe</a:t>
            </a:r>
            <a:r>
              <a:rPr lang="en-US" sz="500" dirty="0">
                <a:latin typeface="Consolas" panose="020B0609020204030204" pitchFamily="49" charset="0"/>
                <a:cs typeface="Consolas" panose="020B0609020204030204" pitchFamily="49" charset="0"/>
              </a:rPr>
              <a:t> new instance request</a:t>
            </a:r>
          </a:p>
          <a:p>
            <a:r>
              <a:rPr lang="en-US" sz="500" dirty="0">
                <a:latin typeface="Consolas" panose="020B0609020204030204" pitchFamily="49" charset="0"/>
                <a:cs typeface="Consolas" panose="020B0609020204030204" pitchFamily="49" charset="0"/>
              </a:rPr>
              <a:t>Nova-conductor-&gt;MQ: publish new instance state</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Nova-compute-&gt;</a:t>
            </a:r>
            <a:r>
              <a:rPr lang="en-US" sz="500" dirty="0" err="1">
                <a:latin typeface="Consolas" panose="020B0609020204030204" pitchFamily="49" charset="0"/>
                <a:cs typeface="Consolas" panose="020B0609020204030204" pitchFamily="49" charset="0"/>
              </a:rPr>
              <a:t>libvirt</a:t>
            </a:r>
            <a:r>
              <a:rPr lang="en-US" sz="500" dirty="0">
                <a:latin typeface="Consolas" panose="020B0609020204030204" pitchFamily="49" charset="0"/>
                <a:cs typeface="Consolas" panose="020B0609020204030204" pitchFamily="49" charset="0"/>
              </a:rPr>
              <a:t>: pass volume info</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VM-&gt;</a:t>
            </a:r>
            <a:r>
              <a:rPr lang="en-US" sz="500" dirty="0" err="1">
                <a:latin typeface="Consolas" panose="020B0609020204030204" pitchFamily="49" charset="0"/>
                <a:cs typeface="Consolas" panose="020B0609020204030204" pitchFamily="49" charset="0"/>
              </a:rPr>
              <a:t>neutron_metadata_proxy</a:t>
            </a:r>
            <a:r>
              <a:rPr lang="en-US" sz="500" dirty="0">
                <a:latin typeface="Consolas" panose="020B0609020204030204" pitchFamily="49" charset="0"/>
                <a:cs typeface="Consolas" panose="020B0609020204030204" pitchFamily="49" charset="0"/>
              </a:rPr>
              <a:t>: 169.254.169.254</a:t>
            </a:r>
          </a:p>
          <a:p>
            <a:r>
              <a:rPr lang="en-US" sz="500" dirty="0" err="1">
                <a:latin typeface="Consolas" panose="020B0609020204030204" pitchFamily="49" charset="0"/>
                <a:cs typeface="Consolas" panose="020B0609020204030204" pitchFamily="49" charset="0"/>
              </a:rPr>
              <a:t>neutron_metadata_proxy</a:t>
            </a:r>
            <a:r>
              <a:rPr lang="en-US" sz="500" dirty="0">
                <a:latin typeface="Consolas" panose="020B0609020204030204" pitchFamily="49" charset="0"/>
                <a:cs typeface="Consolas" panose="020B0609020204030204" pitchFamily="49" charset="0"/>
              </a:rPr>
              <a:t>-&gt;nova-</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-metadata: add </a:t>
            </a:r>
            <a:r>
              <a:rPr lang="en-US" sz="500" dirty="0" err="1">
                <a:latin typeface="Consolas" panose="020B0609020204030204" pitchFamily="49" charset="0"/>
                <a:cs typeface="Consolas" panose="020B0609020204030204" pitchFamily="49" charset="0"/>
              </a:rPr>
              <a:t>uuid</a:t>
            </a:r>
            <a:r>
              <a:rPr lang="en-US" sz="500" dirty="0">
                <a:latin typeface="Consolas" panose="020B0609020204030204" pitchFamily="49" charset="0"/>
                <a:cs typeface="Consolas" panose="020B0609020204030204" pitchFamily="49" charset="0"/>
              </a:rPr>
              <a:t> into X-headers</a:t>
            </a:r>
          </a:p>
          <a:p>
            <a:r>
              <a:rPr lang="en-US" sz="500" dirty="0">
                <a:latin typeface="Consolas" panose="020B0609020204030204" pitchFamily="49" charset="0"/>
                <a:cs typeface="Consolas" panose="020B0609020204030204" pitchFamily="49" charset="0"/>
              </a:rPr>
              <a:t>nova-</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-metadata-&gt;</a:t>
            </a:r>
            <a:r>
              <a:rPr lang="en-US" sz="500" dirty="0" err="1">
                <a:latin typeface="Consolas" panose="020B0609020204030204" pitchFamily="49" charset="0"/>
                <a:cs typeface="Consolas" panose="020B0609020204030204" pitchFamily="49" charset="0"/>
              </a:rPr>
              <a:t>neutron_metadata_proxy</a:t>
            </a:r>
            <a:r>
              <a:rPr lang="en-US" sz="500" dirty="0">
                <a:latin typeface="Consolas" panose="020B0609020204030204" pitchFamily="49" charset="0"/>
                <a:cs typeface="Consolas" panose="020B0609020204030204" pitchFamily="49" charset="0"/>
              </a:rPr>
              <a:t>:</a:t>
            </a:r>
          </a:p>
          <a:p>
            <a:r>
              <a:rPr lang="en-US" sz="500" dirty="0" err="1">
                <a:latin typeface="Consolas" panose="020B0609020204030204" pitchFamily="49" charset="0"/>
                <a:cs typeface="Consolas" panose="020B0609020204030204" pitchFamily="49" charset="0"/>
              </a:rPr>
              <a:t>neutron_metadata_proxy</a:t>
            </a:r>
            <a:r>
              <a:rPr lang="en-US" sz="500" dirty="0">
                <a:latin typeface="Consolas" panose="020B0609020204030204" pitchFamily="49" charset="0"/>
                <a:cs typeface="Consolas" panose="020B0609020204030204" pitchFamily="49" charset="0"/>
              </a:rPr>
              <a:t>-&gt;-VM-instance: return metadata</a:t>
            </a:r>
          </a:p>
          <a:p>
            <a:endParaRPr lang="en-US" sz="500" dirty="0">
              <a:latin typeface="Consolas" panose="020B0609020204030204" pitchFamily="49" charset="0"/>
              <a:cs typeface="Consolas" panose="020B0609020204030204" pitchFamily="49" charset="0"/>
            </a:endParaRPr>
          </a:p>
          <a:p>
            <a:r>
              <a:rPr lang="en-US" sz="500" dirty="0">
                <a:latin typeface="Consolas" panose="020B0609020204030204" pitchFamily="49" charset="0"/>
                <a:cs typeface="Consolas" panose="020B0609020204030204" pitchFamily="49" charset="0"/>
              </a:rPr>
              <a:t>Nova client-&gt;Nova-</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 Poll instance state</a:t>
            </a:r>
          </a:p>
          <a:p>
            <a:r>
              <a:rPr lang="en-US" sz="500" dirty="0">
                <a:latin typeface="Consolas" panose="020B0609020204030204" pitchFamily="49" charset="0"/>
                <a:cs typeface="Consolas" panose="020B0609020204030204" pitchFamily="49" charset="0"/>
              </a:rPr>
              <a:t>Nova-</a:t>
            </a:r>
            <a:r>
              <a:rPr lang="en-US" sz="500" dirty="0" err="1">
                <a:latin typeface="Consolas" panose="020B0609020204030204" pitchFamily="49" charset="0"/>
                <a:cs typeface="Consolas" panose="020B0609020204030204" pitchFamily="49" charset="0"/>
              </a:rPr>
              <a:t>api</a:t>
            </a:r>
            <a:r>
              <a:rPr lang="en-US" sz="500" dirty="0">
                <a:latin typeface="Consolas" panose="020B0609020204030204" pitchFamily="49" charset="0"/>
                <a:cs typeface="Consolas" panose="020B0609020204030204" pitchFamily="49" charset="0"/>
              </a:rPr>
              <a:t>-&gt; Nova client: Return instance state</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557" b="311"/>
          <a:stretch/>
        </p:blipFill>
        <p:spPr>
          <a:xfrm>
            <a:off x="2905094" y="633889"/>
            <a:ext cx="5720745" cy="4137287"/>
          </a:xfrm>
          <a:prstGeom prst="rect">
            <a:avLst/>
          </a:prstGeom>
        </p:spPr>
      </p:pic>
      <p:sp>
        <p:nvSpPr>
          <p:cNvPr id="9" name="Rectangle 8"/>
          <p:cNvSpPr/>
          <p:nvPr/>
        </p:nvSpPr>
        <p:spPr>
          <a:xfrm>
            <a:off x="2882624" y="4776709"/>
            <a:ext cx="1007007" cy="169277"/>
          </a:xfrm>
          <a:prstGeom prst="rect">
            <a:avLst/>
          </a:prstGeom>
          <a:solidFill>
            <a:schemeClr val="bg1"/>
          </a:solidFill>
        </p:spPr>
        <p:txBody>
          <a:bodyPr wrap="none">
            <a:spAutoFit/>
          </a:bodyPr>
          <a:lstStyle/>
          <a:p>
            <a:r>
              <a:rPr lang="en-US" sz="500" dirty="0"/>
              <a:t>https://sequencediagram.org/</a:t>
            </a:r>
          </a:p>
        </p:txBody>
      </p:sp>
    </p:spTree>
    <p:extLst>
      <p:ext uri="{BB962C8B-B14F-4D97-AF65-F5344CB8AC3E}">
        <p14:creationId xmlns:p14="http://schemas.microsoft.com/office/powerpoint/2010/main" val="258505051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a:t>
            </a:r>
            <a:br>
              <a:rPr lang="en-US" sz="1400" dirty="0">
                <a:latin typeface="Arial" charset="0"/>
                <a:ea typeface="Arial" charset="0"/>
                <a:cs typeface="Arial" charset="0"/>
              </a:rPr>
            </a:br>
            <a:r>
              <a:rPr lang="en-US" sz="1400" b="0" dirty="0" err="1">
                <a:latin typeface="Arial" charset="0"/>
                <a:ea typeface="Arial" charset="0"/>
                <a:cs typeface="Arial" charset="0"/>
              </a:rPr>
              <a:t>DevStack</a:t>
            </a:r>
            <a:r>
              <a:rPr lang="en-US" sz="1400" b="0" dirty="0">
                <a:latin typeface="Arial" charset="0"/>
                <a:ea typeface="Arial" charset="0"/>
                <a:cs typeface="Arial" charset="0"/>
              </a:rPr>
              <a:t> Deployment</a:t>
            </a:r>
            <a:endParaRPr lang="en-US" sz="1400" b="0" dirty="0"/>
          </a:p>
        </p:txBody>
      </p:sp>
      <p:sp>
        <p:nvSpPr>
          <p:cNvPr id="14" name="TextBox 6"/>
          <p:cNvSpPr txBox="1">
            <a:spLocks noChangeArrowheads="1"/>
          </p:cNvSpPr>
          <p:nvPr/>
        </p:nvSpPr>
        <p:spPr bwMode="auto">
          <a:xfrm>
            <a:off x="1129256" y="4939161"/>
            <a:ext cx="2430525" cy="169277"/>
          </a:xfrm>
          <a:prstGeom prst="rect">
            <a:avLst/>
          </a:prstGeom>
          <a:solidFill>
            <a:schemeClr val="bg1"/>
          </a:solidFill>
          <a:ln>
            <a:noFill/>
          </a:ln>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500" dirty="0">
                <a:solidFill>
                  <a:srgbClr val="000000"/>
                </a:solidFill>
              </a:rPr>
              <a:t>https://</a:t>
            </a:r>
            <a:r>
              <a:rPr lang="en-US" altLang="en-US" sz="500" dirty="0" err="1">
                <a:solidFill>
                  <a:srgbClr val="000000"/>
                </a:solidFill>
              </a:rPr>
              <a:t>docs.openstack.org</a:t>
            </a:r>
            <a:r>
              <a:rPr lang="en-US" altLang="en-US" sz="500" dirty="0">
                <a:solidFill>
                  <a:srgbClr val="000000"/>
                </a:solidFill>
              </a:rPr>
              <a:t>/install-guide/get-started-logical-</a:t>
            </a:r>
            <a:r>
              <a:rPr lang="en-US" altLang="en-US" sz="500" dirty="0" err="1">
                <a:solidFill>
                  <a:srgbClr val="000000"/>
                </a:solidFill>
              </a:rPr>
              <a:t>architecture.html</a:t>
            </a:r>
            <a:endParaRPr lang="en-US" altLang="en-US" sz="500" dirty="0">
              <a:solidFill>
                <a:srgbClr val="000000"/>
              </a:solidFill>
            </a:endParaRPr>
          </a:p>
        </p:txBody>
      </p:sp>
      <p:sp>
        <p:nvSpPr>
          <p:cNvPr id="5" name="Rectangle 4"/>
          <p:cNvSpPr/>
          <p:nvPr/>
        </p:nvSpPr>
        <p:spPr>
          <a:xfrm>
            <a:off x="503238" y="672647"/>
            <a:ext cx="3790335" cy="1200329"/>
          </a:xfrm>
          <a:prstGeom prst="rect">
            <a:avLst/>
          </a:prstGeom>
        </p:spPr>
        <p:txBody>
          <a:bodyPr wrap="square">
            <a:spAutoFit/>
          </a:bodyPr>
          <a:lstStyle/>
          <a:p>
            <a:r>
              <a:rPr lang="en-US" sz="900" b="1" dirty="0">
                <a:solidFill>
                  <a:srgbClr val="333333"/>
                </a:solidFill>
                <a:latin typeface="Arial" charset="0"/>
                <a:ea typeface="Arial" charset="0"/>
                <a:cs typeface="Arial" charset="0"/>
              </a:rPr>
              <a:t>Create a VM at LRZ TU Munich</a:t>
            </a:r>
          </a:p>
          <a:p>
            <a:r>
              <a:rPr lang="en-US" sz="900" dirty="0">
                <a:solidFill>
                  <a:srgbClr val="333333"/>
                </a:solidFill>
                <a:latin typeface="Arial" charset="0"/>
                <a:ea typeface="Arial" charset="0"/>
                <a:cs typeface="Arial" charset="0"/>
              </a:rPr>
              <a:t>16 GB, image: Ubuntu_20G, 1 </a:t>
            </a:r>
            <a:r>
              <a:rPr lang="en-US" sz="900" dirty="0" err="1">
                <a:solidFill>
                  <a:srgbClr val="333333"/>
                </a:solidFill>
                <a:latin typeface="Arial" charset="0"/>
                <a:ea typeface="Arial" charset="0"/>
                <a:cs typeface="Arial" charset="0"/>
              </a:rPr>
              <a:t>vCPU</a:t>
            </a:r>
            <a:r>
              <a:rPr lang="en-US" sz="900" dirty="0">
                <a:solidFill>
                  <a:srgbClr val="333333"/>
                </a:solidFill>
                <a:latin typeface="Arial" charset="0"/>
                <a:ea typeface="Arial" charset="0"/>
                <a:cs typeface="Arial" charset="0"/>
              </a:rPr>
              <a:t>, (optional: access to the Internet)</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Generate </a:t>
            </a:r>
            <a:r>
              <a:rPr lang="en-US" sz="900" dirty="0" err="1">
                <a:solidFill>
                  <a:srgbClr val="333333"/>
                </a:solidFill>
                <a:latin typeface="Arial" charset="0"/>
                <a:ea typeface="Arial" charset="0"/>
                <a:cs typeface="Arial" charset="0"/>
              </a:rPr>
              <a:t>ssh</a:t>
            </a:r>
            <a:r>
              <a:rPr lang="en-US" sz="900" dirty="0">
                <a:solidFill>
                  <a:srgbClr val="333333"/>
                </a:solidFill>
                <a:latin typeface="Arial" charset="0"/>
                <a:ea typeface="Arial" charset="0"/>
                <a:cs typeface="Arial" charset="0"/>
              </a:rPr>
              <a:t> key pairs: </a:t>
            </a:r>
            <a:r>
              <a:rPr lang="en-US" sz="900" dirty="0" err="1">
                <a:solidFill>
                  <a:srgbClr val="333333"/>
                </a:solidFill>
                <a:latin typeface="Arial" charset="0"/>
                <a:ea typeface="Arial" charset="0"/>
                <a:cs typeface="Arial" charset="0"/>
              </a:rPr>
              <a:t>lrz</a:t>
            </a:r>
            <a:r>
              <a:rPr lang="en-US" sz="900" dirty="0">
                <a:solidFill>
                  <a:srgbClr val="333333"/>
                </a:solidFill>
                <a:latin typeface="Arial" charset="0"/>
                <a:ea typeface="Arial" charset="0"/>
                <a:cs typeface="Arial" charset="0"/>
              </a:rPr>
              <a:t> and lrz.pub</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Copy the public key lrz.pub in the field SSH_PUBLIC_KEY</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Take a note of the public IP</a:t>
            </a:r>
          </a:p>
          <a:p>
            <a:r>
              <a:rPr lang="en-US" sz="900" dirty="0">
                <a:solidFill>
                  <a:srgbClr val="333333"/>
                </a:solidFill>
                <a:latin typeface="Arial" charset="0"/>
                <a:ea typeface="Arial" charset="0"/>
                <a:cs typeface="Arial" charset="0"/>
              </a:rPr>
              <a:t>Access the LRZ VM</a:t>
            </a:r>
          </a:p>
          <a:p>
            <a:pPr marL="171450" indent="-171450">
              <a:buFont typeface="Arial" panose="020B0604020202020204" pitchFamily="34" charset="0"/>
              <a:buChar char="•"/>
            </a:pPr>
            <a:r>
              <a:rPr lang="en-US" sz="900" dirty="0" err="1">
                <a:solidFill>
                  <a:srgbClr val="333333"/>
                </a:solidFill>
                <a:latin typeface="Arial" charset="0"/>
                <a:ea typeface="Arial" charset="0"/>
                <a:cs typeface="Arial" charset="0"/>
              </a:rPr>
              <a:t>ssh-keygen</a:t>
            </a:r>
            <a:r>
              <a:rPr lang="en-US" sz="900" dirty="0">
                <a:solidFill>
                  <a:srgbClr val="333333"/>
                </a:solidFill>
                <a:latin typeface="Arial" charset="0"/>
                <a:ea typeface="Arial" charset="0"/>
                <a:cs typeface="Arial" charset="0"/>
              </a:rPr>
              <a:t> -R 141.40.254.130 (in case you rebuild your VM)</a:t>
            </a:r>
          </a:p>
          <a:p>
            <a:pPr marL="171450" indent="-171450">
              <a:buFont typeface="Arial" panose="020B0604020202020204" pitchFamily="34" charset="0"/>
              <a:buChar char="•"/>
            </a:pPr>
            <a:r>
              <a:rPr lang="en-US" sz="900" dirty="0" err="1">
                <a:solidFill>
                  <a:srgbClr val="333333"/>
                </a:solidFill>
                <a:latin typeface="Arial" charset="0"/>
                <a:ea typeface="Arial" charset="0"/>
                <a:cs typeface="Arial" charset="0"/>
              </a:rPr>
              <a:t>ssh</a:t>
            </a:r>
            <a:r>
              <a:rPr lang="en-US" sz="900" dirty="0">
                <a:solidFill>
                  <a:srgbClr val="333333"/>
                </a:solidFill>
                <a:latin typeface="Arial" charset="0"/>
                <a:ea typeface="Arial" charset="0"/>
                <a:cs typeface="Arial" charset="0"/>
              </a:rPr>
              <a:t> -i </a:t>
            </a:r>
            <a:r>
              <a:rPr lang="en-US" sz="900" dirty="0" err="1">
                <a:solidFill>
                  <a:srgbClr val="333333"/>
                </a:solidFill>
                <a:latin typeface="Arial" charset="0"/>
                <a:ea typeface="Arial" charset="0"/>
                <a:cs typeface="Arial" charset="0"/>
              </a:rPr>
              <a:t>lrz</a:t>
            </a:r>
            <a:r>
              <a:rPr lang="en-US" sz="900" dirty="0">
                <a:solidFill>
                  <a:srgbClr val="333333"/>
                </a:solidFill>
                <a:latin typeface="Arial" charset="0"/>
                <a:ea typeface="Arial" charset="0"/>
                <a:cs typeface="Arial" charset="0"/>
              </a:rPr>
              <a:t> -v root@141.40.254.130</a:t>
            </a:r>
          </a:p>
        </p:txBody>
      </p:sp>
      <p:sp>
        <p:nvSpPr>
          <p:cNvPr id="6" name="Rectangle 5"/>
          <p:cNvSpPr/>
          <p:nvPr/>
        </p:nvSpPr>
        <p:spPr>
          <a:xfrm>
            <a:off x="4562947" y="672647"/>
            <a:ext cx="4439021" cy="3000821"/>
          </a:xfrm>
          <a:prstGeom prst="rect">
            <a:avLst/>
          </a:prstGeom>
        </p:spPr>
        <p:txBody>
          <a:bodyPr wrap="square">
            <a:spAutoFit/>
          </a:bodyPr>
          <a:lstStyle/>
          <a:p>
            <a:r>
              <a:rPr lang="en-US" sz="900" b="1" dirty="0">
                <a:solidFill>
                  <a:srgbClr val="333333"/>
                </a:solidFill>
                <a:latin typeface="Arial" charset="0"/>
                <a:ea typeface="Arial" charset="0"/>
                <a:cs typeface="Arial" charset="0"/>
              </a:rPr>
              <a:t>Install Openstack </a:t>
            </a:r>
          </a:p>
          <a:p>
            <a:r>
              <a:rPr lang="en-US" sz="900" dirty="0">
                <a:solidFill>
                  <a:srgbClr val="333333"/>
                </a:solidFill>
                <a:latin typeface="Arial" charset="0"/>
                <a:ea typeface="Arial" charset="0"/>
                <a:cs typeface="Arial" charset="0"/>
              </a:rPr>
              <a:t>Follow the instructions at https://docs.openstack.org/devstack/latest/</a:t>
            </a:r>
          </a:p>
          <a:p>
            <a:r>
              <a:rPr lang="en-US" sz="900" dirty="0">
                <a:solidFill>
                  <a:srgbClr val="333333"/>
                </a:solidFill>
                <a:latin typeface="Arial" charset="0"/>
                <a:ea typeface="Arial" charset="0"/>
                <a:cs typeface="Arial" charset="0"/>
              </a:rPr>
              <a:t>Add Stack User</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 </a:t>
            </a:r>
            <a:r>
              <a:rPr lang="en-US" sz="900" dirty="0" err="1">
                <a:solidFill>
                  <a:srgbClr val="333333"/>
                </a:solidFill>
                <a:latin typeface="Arial" charset="0"/>
                <a:ea typeface="Arial" charset="0"/>
                <a:cs typeface="Arial" charset="0"/>
              </a:rPr>
              <a:t>sudo</a:t>
            </a:r>
            <a:r>
              <a:rPr lang="en-US" sz="900" dirty="0">
                <a:solidFill>
                  <a:srgbClr val="333333"/>
                </a:solidFill>
                <a:latin typeface="Arial" charset="0"/>
                <a:ea typeface="Arial" charset="0"/>
                <a:cs typeface="Arial" charset="0"/>
              </a:rPr>
              <a:t> </a:t>
            </a:r>
            <a:r>
              <a:rPr lang="en-US" sz="900" dirty="0" err="1">
                <a:solidFill>
                  <a:srgbClr val="333333"/>
                </a:solidFill>
                <a:latin typeface="Arial" charset="0"/>
                <a:ea typeface="Arial" charset="0"/>
                <a:cs typeface="Arial" charset="0"/>
              </a:rPr>
              <a:t>useradd</a:t>
            </a:r>
            <a:r>
              <a:rPr lang="en-US" sz="900" dirty="0">
                <a:solidFill>
                  <a:srgbClr val="333333"/>
                </a:solidFill>
                <a:latin typeface="Arial" charset="0"/>
                <a:ea typeface="Arial" charset="0"/>
                <a:cs typeface="Arial" charset="0"/>
              </a:rPr>
              <a:t> -s /bin/bash -d /opt/stack -m stack</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 echo "stack ALL=(ALL) NOPASSWD: ALL" | </a:t>
            </a:r>
            <a:r>
              <a:rPr lang="en-US" sz="900" dirty="0" err="1">
                <a:solidFill>
                  <a:srgbClr val="333333"/>
                </a:solidFill>
                <a:latin typeface="Arial" charset="0"/>
                <a:ea typeface="Arial" charset="0"/>
                <a:cs typeface="Arial" charset="0"/>
              </a:rPr>
              <a:t>sudo</a:t>
            </a:r>
            <a:r>
              <a:rPr lang="en-US" sz="900" dirty="0">
                <a:solidFill>
                  <a:srgbClr val="333333"/>
                </a:solidFill>
                <a:latin typeface="Arial" charset="0"/>
                <a:ea typeface="Arial" charset="0"/>
                <a:cs typeface="Arial" charset="0"/>
              </a:rPr>
              <a:t> tee /</a:t>
            </a:r>
            <a:r>
              <a:rPr lang="en-US" sz="900" dirty="0" err="1">
                <a:solidFill>
                  <a:srgbClr val="333333"/>
                </a:solidFill>
                <a:latin typeface="Arial" charset="0"/>
                <a:ea typeface="Arial" charset="0"/>
                <a:cs typeface="Arial" charset="0"/>
              </a:rPr>
              <a:t>etc</a:t>
            </a:r>
            <a:r>
              <a:rPr lang="en-US" sz="900" dirty="0">
                <a:solidFill>
                  <a:srgbClr val="333333"/>
                </a:solidFill>
                <a:latin typeface="Arial" charset="0"/>
                <a:ea typeface="Arial" charset="0"/>
                <a:cs typeface="Arial" charset="0"/>
              </a:rPr>
              <a:t>/</a:t>
            </a:r>
            <a:r>
              <a:rPr lang="en-US" sz="900" dirty="0" err="1">
                <a:solidFill>
                  <a:srgbClr val="333333"/>
                </a:solidFill>
                <a:latin typeface="Arial" charset="0"/>
                <a:ea typeface="Arial" charset="0"/>
                <a:cs typeface="Arial" charset="0"/>
              </a:rPr>
              <a:t>sudoers.d</a:t>
            </a:r>
            <a:r>
              <a:rPr lang="en-US" sz="900" dirty="0">
                <a:solidFill>
                  <a:srgbClr val="333333"/>
                </a:solidFill>
                <a:latin typeface="Arial" charset="0"/>
                <a:ea typeface="Arial" charset="0"/>
                <a:cs typeface="Arial" charset="0"/>
              </a:rPr>
              <a:t>/stack</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 </a:t>
            </a:r>
            <a:r>
              <a:rPr lang="en-US" sz="900" dirty="0" err="1">
                <a:solidFill>
                  <a:srgbClr val="333333"/>
                </a:solidFill>
                <a:latin typeface="Arial" charset="0"/>
                <a:ea typeface="Arial" charset="0"/>
                <a:cs typeface="Arial" charset="0"/>
              </a:rPr>
              <a:t>sudo</a:t>
            </a:r>
            <a:r>
              <a:rPr lang="en-US" sz="900" dirty="0">
                <a:solidFill>
                  <a:srgbClr val="333333"/>
                </a:solidFill>
                <a:latin typeface="Arial" charset="0"/>
                <a:ea typeface="Arial" charset="0"/>
                <a:cs typeface="Arial" charset="0"/>
              </a:rPr>
              <a:t> </a:t>
            </a:r>
            <a:r>
              <a:rPr lang="en-US" sz="900" dirty="0" err="1">
                <a:solidFill>
                  <a:srgbClr val="333333"/>
                </a:solidFill>
                <a:latin typeface="Arial" charset="0"/>
                <a:ea typeface="Arial" charset="0"/>
                <a:cs typeface="Arial" charset="0"/>
              </a:rPr>
              <a:t>su</a:t>
            </a:r>
            <a:r>
              <a:rPr lang="en-US" sz="900" dirty="0">
                <a:solidFill>
                  <a:srgbClr val="333333"/>
                </a:solidFill>
                <a:latin typeface="Arial" charset="0"/>
                <a:ea typeface="Arial" charset="0"/>
                <a:cs typeface="Arial" charset="0"/>
              </a:rPr>
              <a:t> - stack</a:t>
            </a:r>
          </a:p>
          <a:p>
            <a:r>
              <a:rPr lang="en-US" sz="900" dirty="0">
                <a:solidFill>
                  <a:srgbClr val="333333"/>
                </a:solidFill>
                <a:latin typeface="Arial" charset="0"/>
                <a:ea typeface="Arial" charset="0"/>
                <a:cs typeface="Arial" charset="0"/>
              </a:rPr>
              <a:t>Download </a:t>
            </a:r>
            <a:r>
              <a:rPr lang="en-US" sz="900" dirty="0" err="1">
                <a:solidFill>
                  <a:srgbClr val="333333"/>
                </a:solidFill>
                <a:latin typeface="Arial" charset="0"/>
                <a:ea typeface="Arial" charset="0"/>
                <a:cs typeface="Arial" charset="0"/>
              </a:rPr>
              <a:t>DevStack</a:t>
            </a:r>
            <a:r>
              <a:rPr lang="en-US" sz="900" dirty="0">
                <a:solidFill>
                  <a:srgbClr val="333333"/>
                </a:solidFill>
                <a:latin typeface="Arial" charset="0"/>
                <a:ea typeface="Arial" charset="0"/>
                <a:cs typeface="Arial" charset="0"/>
              </a:rPr>
              <a:t>¶</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 </a:t>
            </a:r>
            <a:r>
              <a:rPr lang="en-US" sz="900" dirty="0" err="1">
                <a:solidFill>
                  <a:srgbClr val="333333"/>
                </a:solidFill>
                <a:latin typeface="Arial" charset="0"/>
                <a:ea typeface="Arial" charset="0"/>
                <a:cs typeface="Arial" charset="0"/>
              </a:rPr>
              <a:t>git</a:t>
            </a:r>
            <a:r>
              <a:rPr lang="en-US" sz="900" dirty="0">
                <a:solidFill>
                  <a:srgbClr val="333333"/>
                </a:solidFill>
                <a:latin typeface="Arial" charset="0"/>
                <a:ea typeface="Arial" charset="0"/>
                <a:cs typeface="Arial" charset="0"/>
              </a:rPr>
              <a:t> clone </a:t>
            </a:r>
            <a:r>
              <a:rPr lang="en-US" sz="900" dirty="0">
                <a:solidFill>
                  <a:srgbClr val="333333"/>
                </a:solidFill>
                <a:latin typeface="Arial" charset="0"/>
                <a:ea typeface="Arial" charset="0"/>
                <a:cs typeface="Arial" charset="0"/>
                <a:hlinkClick r:id="rId3"/>
              </a:rPr>
              <a:t>https://git.openstack.org/openstack-dev/devstack</a:t>
            </a:r>
            <a:endParaRPr lang="en-US" sz="900" dirty="0">
              <a:solidFill>
                <a:srgbClr val="333333"/>
              </a:solidFill>
              <a:latin typeface="Arial" charset="0"/>
              <a:ea typeface="Arial" charset="0"/>
              <a:cs typeface="Arial" charset="0"/>
            </a:endParaRP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 cd </a:t>
            </a:r>
            <a:r>
              <a:rPr lang="en-US" sz="900" dirty="0" err="1">
                <a:solidFill>
                  <a:srgbClr val="333333"/>
                </a:solidFill>
                <a:latin typeface="Arial" charset="0"/>
                <a:ea typeface="Arial" charset="0"/>
                <a:cs typeface="Arial" charset="0"/>
              </a:rPr>
              <a:t>devstack</a:t>
            </a:r>
            <a:endParaRPr lang="en-US" sz="900" dirty="0">
              <a:solidFill>
                <a:srgbClr val="333333"/>
              </a:solidFill>
              <a:latin typeface="Arial" charset="0"/>
              <a:ea typeface="Arial" charset="0"/>
              <a:cs typeface="Arial" charset="0"/>
            </a:endParaRPr>
          </a:p>
          <a:p>
            <a:r>
              <a:rPr lang="en-US" sz="900" dirty="0">
                <a:solidFill>
                  <a:srgbClr val="333333"/>
                </a:solidFill>
                <a:latin typeface="Arial" charset="0"/>
                <a:ea typeface="Arial" charset="0"/>
                <a:cs typeface="Arial" charset="0"/>
              </a:rPr>
              <a:t>Create a </a:t>
            </a:r>
            <a:r>
              <a:rPr lang="en-US" sz="900" dirty="0" err="1">
                <a:solidFill>
                  <a:srgbClr val="333333"/>
                </a:solidFill>
                <a:latin typeface="Arial" charset="0"/>
                <a:ea typeface="Arial" charset="0"/>
                <a:cs typeface="Arial" charset="0"/>
              </a:rPr>
              <a:t>local.conf</a:t>
            </a:r>
            <a:endParaRPr lang="en-US" sz="900" dirty="0">
              <a:solidFill>
                <a:srgbClr val="333333"/>
              </a:solidFill>
              <a:latin typeface="Arial" charset="0"/>
              <a:ea typeface="Arial" charset="0"/>
              <a:cs typeface="Arial" charset="0"/>
            </a:endParaRPr>
          </a:p>
          <a:p>
            <a:r>
              <a:rPr lang="en-US" sz="900" dirty="0">
                <a:solidFill>
                  <a:srgbClr val="333333"/>
                </a:solidFill>
                <a:latin typeface="Arial" charset="0"/>
                <a:ea typeface="Arial" charset="0"/>
                <a:cs typeface="Arial" charset="0"/>
              </a:rPr>
              <a:t>Start the install</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./stack.sh</a:t>
            </a:r>
          </a:p>
          <a:p>
            <a:r>
              <a:rPr lang="en-US" sz="900" dirty="0">
                <a:solidFill>
                  <a:srgbClr val="333333"/>
                </a:solidFill>
                <a:latin typeface="Arial" charset="0"/>
                <a:ea typeface="Arial" charset="0"/>
                <a:cs typeface="Arial" charset="0"/>
              </a:rPr>
              <a:t>Wait 15 - 20 minutes</a:t>
            </a:r>
          </a:p>
          <a:p>
            <a:r>
              <a:rPr lang="en-US" sz="900" dirty="0">
                <a:solidFill>
                  <a:srgbClr val="333333"/>
                </a:solidFill>
                <a:latin typeface="Arial" charset="0"/>
                <a:ea typeface="Arial" charset="0"/>
                <a:cs typeface="Arial" charset="0"/>
              </a:rPr>
              <a:t>Inspecting the services installed</a:t>
            </a:r>
          </a:p>
          <a:p>
            <a:pPr marL="171450" indent="-171450">
              <a:buFont typeface="Arial" panose="020B0604020202020204" pitchFamily="34" charset="0"/>
              <a:buChar char="•"/>
            </a:pPr>
            <a:r>
              <a:rPr lang="en-US" sz="900" dirty="0" err="1">
                <a:solidFill>
                  <a:srgbClr val="333333"/>
                </a:solidFill>
                <a:latin typeface="Arial" charset="0"/>
                <a:ea typeface="Arial" charset="0"/>
                <a:cs typeface="Arial" charset="0"/>
              </a:rPr>
              <a:t>sudo</a:t>
            </a:r>
            <a:r>
              <a:rPr lang="en-US" sz="900" dirty="0">
                <a:solidFill>
                  <a:srgbClr val="333333"/>
                </a:solidFill>
                <a:latin typeface="Arial" charset="0"/>
                <a:ea typeface="Arial" charset="0"/>
                <a:cs typeface="Arial" charset="0"/>
              </a:rPr>
              <a:t> </a:t>
            </a:r>
            <a:r>
              <a:rPr lang="en-US" sz="900" dirty="0" err="1">
                <a:solidFill>
                  <a:srgbClr val="333333"/>
                </a:solidFill>
                <a:latin typeface="Arial" charset="0"/>
                <a:ea typeface="Arial" charset="0"/>
                <a:cs typeface="Arial" charset="0"/>
              </a:rPr>
              <a:t>systemctl</a:t>
            </a:r>
            <a:r>
              <a:rPr lang="en-US" sz="900" dirty="0">
                <a:solidFill>
                  <a:srgbClr val="333333"/>
                </a:solidFill>
                <a:latin typeface="Arial" charset="0"/>
                <a:ea typeface="Arial" charset="0"/>
                <a:cs typeface="Arial" charset="0"/>
              </a:rPr>
              <a:t> status "</a:t>
            </a:r>
            <a:r>
              <a:rPr lang="en-US" sz="900" dirty="0" err="1">
                <a:solidFill>
                  <a:srgbClr val="333333"/>
                </a:solidFill>
                <a:latin typeface="Arial" charset="0"/>
                <a:ea typeface="Arial" charset="0"/>
                <a:cs typeface="Arial" charset="0"/>
              </a:rPr>
              <a:t>devstack</a:t>
            </a:r>
            <a:r>
              <a:rPr lang="en-US" sz="900" dirty="0">
                <a:solidFill>
                  <a:srgbClr val="333333"/>
                </a:solidFill>
                <a:latin typeface="Arial" charset="0"/>
                <a:ea typeface="Arial" charset="0"/>
                <a:cs typeface="Arial" charset="0"/>
              </a:rPr>
              <a:t>@*"</a:t>
            </a:r>
          </a:p>
          <a:p>
            <a:r>
              <a:rPr lang="en-US" sz="900" dirty="0">
                <a:solidFill>
                  <a:srgbClr val="333333"/>
                </a:solidFill>
                <a:latin typeface="Arial" charset="0"/>
                <a:ea typeface="Arial" charset="0"/>
                <a:cs typeface="Arial" charset="0"/>
              </a:rPr>
              <a:t>Inspecting the code of the services</a:t>
            </a:r>
          </a:p>
          <a:p>
            <a:pPr marL="171450" indent="-171450">
              <a:buFont typeface="Arial" panose="020B0604020202020204" pitchFamily="34" charset="0"/>
              <a:buChar char="•"/>
            </a:pPr>
            <a:r>
              <a:rPr lang="en-US" sz="900" dirty="0" err="1">
                <a:solidFill>
                  <a:srgbClr val="333333"/>
                </a:solidFill>
                <a:latin typeface="Arial" charset="0"/>
                <a:ea typeface="Arial" charset="0"/>
                <a:cs typeface="Arial" charset="0"/>
              </a:rPr>
              <a:t>ls</a:t>
            </a:r>
            <a:r>
              <a:rPr lang="en-US" sz="900" dirty="0">
                <a:solidFill>
                  <a:srgbClr val="333333"/>
                </a:solidFill>
                <a:latin typeface="Arial" charset="0"/>
                <a:ea typeface="Arial" charset="0"/>
                <a:cs typeface="Arial" charset="0"/>
              </a:rPr>
              <a:t> –al /opt/stack/</a:t>
            </a:r>
          </a:p>
          <a:p>
            <a:r>
              <a:rPr lang="en-US" sz="900" dirty="0">
                <a:solidFill>
                  <a:srgbClr val="333333"/>
                </a:solidFill>
                <a:latin typeface="Arial" charset="0"/>
                <a:ea typeface="Arial" charset="0"/>
                <a:cs typeface="Arial" charset="0"/>
              </a:rPr>
              <a:t>Inspecting the dashboard (Horizon)</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http://141.40.254.130/ </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User Name: admin</a:t>
            </a:r>
          </a:p>
          <a:p>
            <a:pPr marL="171450" indent="-171450">
              <a:buFont typeface="Arial" panose="020B0604020202020204" pitchFamily="34" charset="0"/>
              <a:buChar char="•"/>
            </a:pPr>
            <a:r>
              <a:rPr lang="en-US" sz="900" dirty="0">
                <a:solidFill>
                  <a:srgbClr val="333333"/>
                </a:solidFill>
                <a:latin typeface="Arial" charset="0"/>
                <a:ea typeface="Arial" charset="0"/>
                <a:cs typeface="Arial" charset="0"/>
              </a:rPr>
              <a:t>Password: admin (specified in the file </a:t>
            </a:r>
            <a:r>
              <a:rPr lang="en-US" sz="900" dirty="0" err="1">
                <a:solidFill>
                  <a:srgbClr val="333333"/>
                </a:solidFill>
                <a:latin typeface="Arial" charset="0"/>
                <a:ea typeface="Arial" charset="0"/>
                <a:cs typeface="Arial" charset="0"/>
              </a:rPr>
              <a:t>local.conf</a:t>
            </a:r>
            <a:r>
              <a:rPr lang="en-US" sz="900" dirty="0">
                <a:solidFill>
                  <a:srgbClr val="333333"/>
                </a:solidFill>
                <a:latin typeface="Arial" charset="0"/>
                <a:ea typeface="Arial" charset="0"/>
                <a:cs typeface="Arial" charset="0"/>
              </a:rPr>
              <a:t>)</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907" y="2047567"/>
            <a:ext cx="3667426" cy="2727886"/>
          </a:xfrm>
          <a:prstGeom prst="rect">
            <a:avLst/>
          </a:prstGeom>
          <a:ln>
            <a:solidFill>
              <a:schemeClr val="tx2"/>
            </a:solidFill>
          </a:ln>
        </p:spPr>
      </p:pic>
      <p:grpSp>
        <p:nvGrpSpPr>
          <p:cNvPr id="8" name="Group 7">
            <a:extLst>
              <a:ext uri="{FF2B5EF4-FFF2-40B4-BE49-F238E27FC236}">
                <a16:creationId xmlns:a16="http://schemas.microsoft.com/office/drawing/2014/main" id="{189A96C7-CCE5-F441-865F-ED66C7D72FE9}"/>
              </a:ext>
            </a:extLst>
          </p:cNvPr>
          <p:cNvGrpSpPr/>
          <p:nvPr/>
        </p:nvGrpSpPr>
        <p:grpSpPr>
          <a:xfrm>
            <a:off x="2189411" y="612958"/>
            <a:ext cx="255198" cy="246221"/>
            <a:chOff x="1633049" y="1802410"/>
            <a:chExt cx="255198" cy="246221"/>
          </a:xfrm>
        </p:grpSpPr>
        <p:sp>
          <p:nvSpPr>
            <p:cNvPr id="9" name="Oval 8">
              <a:extLst>
                <a:ext uri="{FF2B5EF4-FFF2-40B4-BE49-F238E27FC236}">
                  <a16:creationId xmlns:a16="http://schemas.microsoft.com/office/drawing/2014/main" id="{42C08A1D-4D66-A942-9970-E0D4902CF7D0}"/>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3A4389-42C1-9F4B-A4A5-2F0A62BEC409}"/>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1</a:t>
              </a:r>
            </a:p>
          </p:txBody>
        </p:sp>
      </p:grpSp>
      <p:grpSp>
        <p:nvGrpSpPr>
          <p:cNvPr id="13" name="Group 12">
            <a:extLst>
              <a:ext uri="{FF2B5EF4-FFF2-40B4-BE49-F238E27FC236}">
                <a16:creationId xmlns:a16="http://schemas.microsoft.com/office/drawing/2014/main" id="{0FFD0E0A-808C-FE48-A475-B5C8D5345455}"/>
              </a:ext>
            </a:extLst>
          </p:cNvPr>
          <p:cNvGrpSpPr/>
          <p:nvPr/>
        </p:nvGrpSpPr>
        <p:grpSpPr>
          <a:xfrm>
            <a:off x="5630776" y="622115"/>
            <a:ext cx="255198" cy="246221"/>
            <a:chOff x="1638066" y="1791494"/>
            <a:chExt cx="255198" cy="246221"/>
          </a:xfrm>
        </p:grpSpPr>
        <p:sp>
          <p:nvSpPr>
            <p:cNvPr id="15" name="Oval 14">
              <a:extLst>
                <a:ext uri="{FF2B5EF4-FFF2-40B4-BE49-F238E27FC236}">
                  <a16:creationId xmlns:a16="http://schemas.microsoft.com/office/drawing/2014/main" id="{6CF50F46-2251-0841-B12C-B03A4CEF6507}"/>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B6C799F-278C-914B-BFE4-4A404F090F95}"/>
                </a:ext>
              </a:extLst>
            </p:cNvPr>
            <p:cNvSpPr txBox="1"/>
            <p:nvPr/>
          </p:nvSpPr>
          <p:spPr>
            <a:xfrm>
              <a:off x="1638066" y="1791494"/>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2</a:t>
              </a:r>
            </a:p>
          </p:txBody>
        </p:sp>
      </p:grpSp>
    </p:spTree>
    <p:extLst>
      <p:ext uri="{BB962C8B-B14F-4D97-AF65-F5344CB8AC3E}">
        <p14:creationId xmlns:p14="http://schemas.microsoft.com/office/powerpoint/2010/main" val="311674331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a:t>
            </a:r>
            <a:br>
              <a:rPr lang="en-US" sz="1400" dirty="0">
                <a:latin typeface="Arial" charset="0"/>
                <a:ea typeface="Arial" charset="0"/>
                <a:cs typeface="Arial" charset="0"/>
              </a:rPr>
            </a:br>
            <a:r>
              <a:rPr lang="en-US" sz="1400" b="0" dirty="0">
                <a:latin typeface="Arial" charset="0"/>
                <a:ea typeface="Arial" charset="0"/>
                <a:cs typeface="Arial" charset="0"/>
              </a:rPr>
              <a:t>RDO Deployment</a:t>
            </a:r>
            <a:endParaRPr lang="en-US" sz="1400" b="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8726" y="720498"/>
            <a:ext cx="3290845" cy="3308576"/>
          </a:xfrm>
          <a:prstGeom prst="rect">
            <a:avLst/>
          </a:prstGeom>
          <a:ln>
            <a:solidFill>
              <a:schemeClr val="tx2"/>
            </a:solidFill>
          </a:ln>
        </p:spPr>
      </p:pic>
      <p:sp>
        <p:nvSpPr>
          <p:cNvPr id="9" name="Rectangle 8"/>
          <p:cNvSpPr/>
          <p:nvPr/>
        </p:nvSpPr>
        <p:spPr>
          <a:xfrm>
            <a:off x="468535" y="1215699"/>
            <a:ext cx="2409634" cy="230832"/>
          </a:xfrm>
          <a:prstGeom prst="rect">
            <a:avLst/>
          </a:prstGeom>
        </p:spPr>
        <p:txBody>
          <a:bodyPr wrap="none">
            <a:spAutoFit/>
          </a:bodyPr>
          <a:lstStyle/>
          <a:p>
            <a:r>
              <a:rPr lang="en-US" sz="900" dirty="0">
                <a:latin typeface="Arial" panose="020B0604020202020204" pitchFamily="34" charset="0"/>
                <a:cs typeface="Arial" panose="020B0604020202020204" pitchFamily="34" charset="0"/>
              </a:rPr>
              <a:t>https://www.rdoproject.org/install/quickstart/</a:t>
            </a:r>
          </a:p>
        </p:txBody>
      </p:sp>
      <p:grpSp>
        <p:nvGrpSpPr>
          <p:cNvPr id="10" name="Group 9"/>
          <p:cNvGrpSpPr/>
          <p:nvPr/>
        </p:nvGrpSpPr>
        <p:grpSpPr>
          <a:xfrm>
            <a:off x="503238" y="633341"/>
            <a:ext cx="1390856" cy="537062"/>
            <a:chOff x="386080" y="3129280"/>
            <a:chExt cx="1696720" cy="680720"/>
          </a:xfrm>
        </p:grpSpPr>
        <p:sp>
          <p:nvSpPr>
            <p:cNvPr id="13" name="Rectangle 12"/>
            <p:cNvSpPr/>
            <p:nvPr/>
          </p:nvSpPr>
          <p:spPr>
            <a:xfrm>
              <a:off x="386080" y="3129280"/>
              <a:ext cx="1696720" cy="6807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D:\jcardoso\5.9_University_Collaboration\5.9_TUMunich\ppt_source\rdo-logo-whi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32" y="3191486"/>
              <a:ext cx="1564776" cy="548688"/>
            </a:xfrm>
            <a:prstGeom prst="rect">
              <a:avLst/>
            </a:prstGeom>
            <a:noFill/>
          </p:spPr>
        </p:pic>
      </p:grpSp>
      <p:pic>
        <p:nvPicPr>
          <p:cNvPr id="16" name="Picture 2" descr="D:\jcardoso\5.9_University_Collaboration\5.9_TUMunich\ppt_source\dashboard-project-ta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6972" y="3209089"/>
            <a:ext cx="3165508" cy="1406390"/>
          </a:xfrm>
          <a:prstGeom prst="rect">
            <a:avLst/>
          </a:prstGeom>
          <a:noFill/>
          <a:ln>
            <a:solidFill>
              <a:schemeClr val="tx2"/>
            </a:solidFill>
          </a:ln>
        </p:spPr>
      </p:pic>
      <p:sp>
        <p:nvSpPr>
          <p:cNvPr id="17" name="Rectangle 16"/>
          <p:cNvSpPr/>
          <p:nvPr/>
        </p:nvSpPr>
        <p:spPr>
          <a:xfrm>
            <a:off x="503238" y="1526722"/>
            <a:ext cx="3946988" cy="2808461"/>
          </a:xfrm>
          <a:prstGeom prst="rect">
            <a:avLst/>
          </a:prstGeom>
        </p:spPr>
        <p:txBody>
          <a:bodyPr wrap="square">
            <a:spAutoFit/>
          </a:bodyPr>
          <a:lstStyle/>
          <a:p>
            <a:r>
              <a:rPr lang="en-US" sz="1050" dirty="0">
                <a:solidFill>
                  <a:srgbClr val="333333"/>
                </a:solidFill>
                <a:latin typeface="Arial" charset="0"/>
                <a:ea typeface="Arial" charset="0"/>
                <a:cs typeface="Arial" charset="0"/>
              </a:rPr>
              <a:t>If you are using non-English locale make sure your /</a:t>
            </a:r>
            <a:r>
              <a:rPr lang="en-US" sz="1050" dirty="0" err="1">
                <a:solidFill>
                  <a:srgbClr val="333333"/>
                </a:solidFill>
                <a:latin typeface="Arial" charset="0"/>
                <a:ea typeface="Arial" charset="0"/>
                <a:cs typeface="Arial" charset="0"/>
              </a:rPr>
              <a:t>etc</a:t>
            </a:r>
            <a:r>
              <a:rPr lang="en-US" sz="1050" dirty="0">
                <a:solidFill>
                  <a:srgbClr val="333333"/>
                </a:solidFill>
                <a:latin typeface="Arial" charset="0"/>
                <a:ea typeface="Arial" charset="0"/>
                <a:cs typeface="Arial" charset="0"/>
              </a:rPr>
              <a:t>/environment is populated:</a:t>
            </a:r>
          </a:p>
          <a:p>
            <a:pPr marL="171450" indent="-171450">
              <a:buFont typeface="Wingdings" pitchFamily="2" charset="2"/>
              <a:buChar char="§"/>
            </a:pPr>
            <a:r>
              <a:rPr lang="en-US" sz="1050" dirty="0">
                <a:solidFill>
                  <a:srgbClr val="333333"/>
                </a:solidFill>
                <a:latin typeface="Arial" charset="0"/>
                <a:ea typeface="Arial" charset="0"/>
                <a:cs typeface="Arial" charset="0"/>
              </a:rPr>
              <a:t>LANG=en_US.utf-8</a:t>
            </a:r>
          </a:p>
          <a:p>
            <a:pPr marL="171450" indent="-171450">
              <a:buFont typeface="Wingdings" pitchFamily="2" charset="2"/>
              <a:buChar char="§"/>
            </a:pPr>
            <a:r>
              <a:rPr lang="en-US" sz="1050" dirty="0">
                <a:solidFill>
                  <a:srgbClr val="333333"/>
                </a:solidFill>
                <a:latin typeface="Arial" charset="0"/>
                <a:ea typeface="Arial" charset="0"/>
                <a:cs typeface="Arial" charset="0"/>
              </a:rPr>
              <a:t>LC_ALL=en_US.utf-8 </a:t>
            </a:r>
          </a:p>
          <a:p>
            <a:endParaRPr lang="en-US" sz="1050" dirty="0">
              <a:solidFill>
                <a:srgbClr val="333333"/>
              </a:solidFill>
              <a:latin typeface="Arial" charset="0"/>
              <a:ea typeface="Arial" charset="0"/>
              <a:cs typeface="Arial" charset="0"/>
            </a:endParaRPr>
          </a:p>
          <a:p>
            <a:r>
              <a:rPr lang="en-US" sz="1050" dirty="0">
                <a:solidFill>
                  <a:srgbClr val="333333"/>
                </a:solidFill>
                <a:latin typeface="Arial" charset="0"/>
                <a:ea typeface="Arial" charset="0"/>
                <a:cs typeface="Arial" charset="0"/>
              </a:rPr>
              <a:t>On RHEL:</a:t>
            </a:r>
          </a:p>
          <a:p>
            <a:r>
              <a:rPr lang="en-US" sz="1000" dirty="0">
                <a:solidFill>
                  <a:srgbClr val="333333"/>
                </a:solidFill>
                <a:latin typeface="Consolas" panose="020B0609020204030204" pitchFamily="49" charset="0"/>
                <a:cs typeface="Consolas" panose="020B0609020204030204" pitchFamily="49" charset="0"/>
              </a:rPr>
              <a:t>$ </a:t>
            </a:r>
            <a:r>
              <a:rPr lang="en-US" sz="1000" dirty="0" err="1">
                <a:solidFill>
                  <a:srgbClr val="333333"/>
                </a:solidFill>
                <a:latin typeface="Consolas" panose="020B0609020204030204" pitchFamily="49" charset="0"/>
                <a:cs typeface="Consolas" panose="020B0609020204030204" pitchFamily="49" charset="0"/>
              </a:rPr>
              <a:t>sudo</a:t>
            </a:r>
            <a:r>
              <a:rPr lang="en-US" sz="1000" dirty="0">
                <a:solidFill>
                  <a:srgbClr val="333333"/>
                </a:solidFill>
                <a:latin typeface="Consolas" panose="020B0609020204030204" pitchFamily="49" charset="0"/>
                <a:cs typeface="Consolas" panose="020B0609020204030204" pitchFamily="49" charset="0"/>
              </a:rPr>
              <a:t> yum install -y https://</a:t>
            </a:r>
            <a:r>
              <a:rPr lang="en-US" sz="1000" dirty="0" err="1">
                <a:solidFill>
                  <a:srgbClr val="333333"/>
                </a:solidFill>
                <a:latin typeface="Consolas" panose="020B0609020204030204" pitchFamily="49" charset="0"/>
                <a:cs typeface="Consolas" panose="020B0609020204030204" pitchFamily="49" charset="0"/>
              </a:rPr>
              <a:t>www.rdoproject.org</a:t>
            </a:r>
            <a:r>
              <a:rPr lang="en-US" sz="1000" dirty="0">
                <a:solidFill>
                  <a:srgbClr val="333333"/>
                </a:solidFill>
                <a:latin typeface="Consolas" panose="020B0609020204030204" pitchFamily="49" charset="0"/>
                <a:cs typeface="Consolas" panose="020B0609020204030204" pitchFamily="49" charset="0"/>
              </a:rPr>
              <a:t>/repos/</a:t>
            </a:r>
            <a:r>
              <a:rPr lang="en-US" sz="1000" dirty="0" err="1">
                <a:solidFill>
                  <a:srgbClr val="333333"/>
                </a:solidFill>
                <a:latin typeface="Consolas" panose="020B0609020204030204" pitchFamily="49" charset="0"/>
                <a:cs typeface="Consolas" panose="020B0609020204030204" pitchFamily="49" charset="0"/>
              </a:rPr>
              <a:t>rdo-release.rpm</a:t>
            </a:r>
            <a:endParaRPr lang="en-US" sz="1000" dirty="0">
              <a:solidFill>
                <a:srgbClr val="333333"/>
              </a:solidFill>
              <a:latin typeface="Consolas" panose="020B0609020204030204" pitchFamily="49" charset="0"/>
              <a:cs typeface="Consolas" panose="020B0609020204030204" pitchFamily="49" charset="0"/>
            </a:endParaRPr>
          </a:p>
          <a:p>
            <a:r>
              <a:rPr lang="en-US" sz="1000" dirty="0">
                <a:solidFill>
                  <a:srgbClr val="333333"/>
                </a:solidFill>
                <a:latin typeface="Consolas" panose="020B0609020204030204" pitchFamily="49" charset="0"/>
                <a:cs typeface="Consolas" panose="020B0609020204030204" pitchFamily="49" charset="0"/>
              </a:rPr>
              <a:t>$ </a:t>
            </a:r>
            <a:r>
              <a:rPr lang="en-US" sz="1000" dirty="0" err="1">
                <a:solidFill>
                  <a:srgbClr val="333333"/>
                </a:solidFill>
                <a:latin typeface="Consolas" panose="020B0609020204030204" pitchFamily="49" charset="0"/>
                <a:cs typeface="Consolas" panose="020B0609020204030204" pitchFamily="49" charset="0"/>
              </a:rPr>
              <a:t>sudo</a:t>
            </a:r>
            <a:r>
              <a:rPr lang="en-US" sz="1000" dirty="0">
                <a:solidFill>
                  <a:srgbClr val="333333"/>
                </a:solidFill>
                <a:latin typeface="Consolas" panose="020B0609020204030204" pitchFamily="49" charset="0"/>
                <a:cs typeface="Consolas" panose="020B0609020204030204" pitchFamily="49" charset="0"/>
              </a:rPr>
              <a:t> yum update </a:t>
            </a:r>
            <a:r>
              <a:rPr lang="mr-IN" sz="1000" dirty="0">
                <a:solidFill>
                  <a:srgbClr val="333333"/>
                </a:solidFill>
                <a:latin typeface="Consolas" panose="020B0609020204030204" pitchFamily="49" charset="0"/>
              </a:rPr>
              <a:t>–</a:t>
            </a:r>
            <a:r>
              <a:rPr lang="en-US" sz="1000" dirty="0">
                <a:solidFill>
                  <a:srgbClr val="333333"/>
                </a:solidFill>
                <a:latin typeface="Consolas" panose="020B0609020204030204" pitchFamily="49" charset="0"/>
                <a:cs typeface="Consolas" panose="020B0609020204030204" pitchFamily="49" charset="0"/>
              </a:rPr>
              <a:t>y</a:t>
            </a:r>
          </a:p>
          <a:p>
            <a:r>
              <a:rPr lang="en-US" sz="1000" dirty="0">
                <a:solidFill>
                  <a:srgbClr val="333333"/>
                </a:solidFill>
                <a:latin typeface="Consolas" panose="020B0609020204030204" pitchFamily="49" charset="0"/>
                <a:cs typeface="Consolas" panose="020B0609020204030204" pitchFamily="49" charset="0"/>
              </a:rPr>
              <a:t>$ </a:t>
            </a:r>
            <a:r>
              <a:rPr lang="en-US" sz="1000" dirty="0" err="1">
                <a:solidFill>
                  <a:srgbClr val="333333"/>
                </a:solidFill>
                <a:latin typeface="Consolas" panose="020B0609020204030204" pitchFamily="49" charset="0"/>
                <a:cs typeface="Consolas" panose="020B0609020204030204" pitchFamily="49" charset="0"/>
              </a:rPr>
              <a:t>sudo</a:t>
            </a:r>
            <a:r>
              <a:rPr lang="en-US" sz="1000" dirty="0">
                <a:solidFill>
                  <a:srgbClr val="333333"/>
                </a:solidFill>
                <a:latin typeface="Consolas" panose="020B0609020204030204" pitchFamily="49" charset="0"/>
                <a:cs typeface="Consolas" panose="020B0609020204030204" pitchFamily="49" charset="0"/>
              </a:rPr>
              <a:t> yum install -y </a:t>
            </a:r>
            <a:r>
              <a:rPr lang="en-US" sz="1000" dirty="0" err="1">
                <a:solidFill>
                  <a:srgbClr val="333333"/>
                </a:solidFill>
                <a:latin typeface="Consolas" panose="020B0609020204030204" pitchFamily="49" charset="0"/>
                <a:cs typeface="Consolas" panose="020B0609020204030204" pitchFamily="49" charset="0"/>
              </a:rPr>
              <a:t>openstack-packstack</a:t>
            </a:r>
            <a:endParaRPr lang="en-US" sz="1000" dirty="0">
              <a:solidFill>
                <a:srgbClr val="333333"/>
              </a:solidFill>
              <a:latin typeface="Consolas" panose="020B0609020204030204" pitchFamily="49" charset="0"/>
              <a:cs typeface="Consolas" panose="020B0609020204030204" pitchFamily="49" charset="0"/>
            </a:endParaRPr>
          </a:p>
          <a:p>
            <a:r>
              <a:rPr lang="en-US" sz="1000" dirty="0">
                <a:solidFill>
                  <a:srgbClr val="333333"/>
                </a:solidFill>
                <a:latin typeface="Consolas" panose="020B0609020204030204" pitchFamily="49" charset="0"/>
                <a:cs typeface="Consolas" panose="020B0609020204030204" pitchFamily="49" charset="0"/>
              </a:rPr>
              <a:t>$ </a:t>
            </a:r>
            <a:r>
              <a:rPr lang="en-US" sz="1000" dirty="0" err="1">
                <a:solidFill>
                  <a:srgbClr val="333333"/>
                </a:solidFill>
                <a:latin typeface="Consolas" panose="020B0609020204030204" pitchFamily="49" charset="0"/>
                <a:cs typeface="Consolas" panose="020B0609020204030204" pitchFamily="49" charset="0"/>
              </a:rPr>
              <a:t>sudo</a:t>
            </a:r>
            <a:r>
              <a:rPr lang="en-US" sz="1000" dirty="0">
                <a:solidFill>
                  <a:srgbClr val="333333"/>
                </a:solidFill>
                <a:latin typeface="Consolas" panose="020B0609020204030204" pitchFamily="49" charset="0"/>
                <a:cs typeface="Consolas" panose="020B0609020204030204" pitchFamily="49" charset="0"/>
              </a:rPr>
              <a:t> </a:t>
            </a:r>
            <a:r>
              <a:rPr lang="en-US" sz="1000" dirty="0" err="1">
                <a:solidFill>
                  <a:srgbClr val="333333"/>
                </a:solidFill>
                <a:latin typeface="Consolas" panose="020B0609020204030204" pitchFamily="49" charset="0"/>
                <a:cs typeface="Consolas" panose="020B0609020204030204" pitchFamily="49" charset="0"/>
              </a:rPr>
              <a:t>packstack</a:t>
            </a:r>
            <a:r>
              <a:rPr lang="en-US" sz="1000" dirty="0">
                <a:solidFill>
                  <a:srgbClr val="333333"/>
                </a:solidFill>
                <a:latin typeface="Consolas" panose="020B0609020204030204" pitchFamily="49" charset="0"/>
                <a:cs typeface="Consolas" panose="020B0609020204030204" pitchFamily="49" charset="0"/>
              </a:rPr>
              <a:t> --</a:t>
            </a:r>
            <a:r>
              <a:rPr lang="en-US" sz="1000" dirty="0" err="1">
                <a:solidFill>
                  <a:srgbClr val="333333"/>
                </a:solidFill>
                <a:latin typeface="Consolas" panose="020B0609020204030204" pitchFamily="49" charset="0"/>
                <a:cs typeface="Consolas" panose="020B0609020204030204" pitchFamily="49" charset="0"/>
              </a:rPr>
              <a:t>allinone</a:t>
            </a:r>
            <a:r>
              <a:rPr lang="en-US" sz="1000" dirty="0">
                <a:solidFill>
                  <a:srgbClr val="333333"/>
                </a:solidFill>
                <a:latin typeface="Consolas" panose="020B0609020204030204" pitchFamily="49" charset="0"/>
                <a:cs typeface="Consolas" panose="020B0609020204030204" pitchFamily="49" charset="0"/>
              </a:rPr>
              <a:t> </a:t>
            </a:r>
          </a:p>
          <a:p>
            <a:endParaRPr lang="en-US" sz="1050" dirty="0">
              <a:solidFill>
                <a:srgbClr val="333333"/>
              </a:solidFill>
              <a:latin typeface="Arial" charset="0"/>
              <a:ea typeface="Arial" charset="0"/>
              <a:cs typeface="Arial" charset="0"/>
            </a:endParaRPr>
          </a:p>
          <a:p>
            <a:r>
              <a:rPr lang="en-US" sz="1050" dirty="0">
                <a:solidFill>
                  <a:srgbClr val="333333"/>
                </a:solidFill>
                <a:latin typeface="Arial" charset="0"/>
                <a:ea typeface="Arial" charset="0"/>
                <a:cs typeface="Arial" charset="0"/>
              </a:rPr>
              <a:t>On CentOS:</a:t>
            </a:r>
          </a:p>
          <a:p>
            <a:r>
              <a:rPr lang="en-US" sz="1000" dirty="0">
                <a:solidFill>
                  <a:srgbClr val="333333"/>
                </a:solidFill>
                <a:latin typeface="Consolas" panose="020B0609020204030204" pitchFamily="49" charset="0"/>
                <a:ea typeface="Arial" charset="0"/>
                <a:cs typeface="Consolas" panose="020B0609020204030204" pitchFamily="49" charset="0"/>
              </a:rPr>
              <a:t>$ </a:t>
            </a:r>
            <a:r>
              <a:rPr lang="en-US" sz="1000" dirty="0" err="1">
                <a:solidFill>
                  <a:srgbClr val="333333"/>
                </a:solidFill>
                <a:latin typeface="Consolas" panose="020B0609020204030204" pitchFamily="49" charset="0"/>
                <a:ea typeface="Arial" charset="0"/>
                <a:cs typeface="Consolas" panose="020B0609020204030204" pitchFamily="49" charset="0"/>
              </a:rPr>
              <a:t>sudo</a:t>
            </a:r>
            <a:r>
              <a:rPr lang="en-US" sz="1000" dirty="0">
                <a:solidFill>
                  <a:srgbClr val="333333"/>
                </a:solidFill>
                <a:latin typeface="Consolas" panose="020B0609020204030204" pitchFamily="49" charset="0"/>
                <a:ea typeface="Arial" charset="0"/>
                <a:cs typeface="Consolas" panose="020B0609020204030204" pitchFamily="49" charset="0"/>
              </a:rPr>
              <a:t> yum install -y centos-release-</a:t>
            </a:r>
            <a:r>
              <a:rPr lang="en-US" sz="1000" dirty="0" err="1">
                <a:solidFill>
                  <a:srgbClr val="333333"/>
                </a:solidFill>
                <a:latin typeface="Consolas" panose="020B0609020204030204" pitchFamily="49" charset="0"/>
                <a:ea typeface="Arial" charset="0"/>
                <a:cs typeface="Consolas" panose="020B0609020204030204" pitchFamily="49" charset="0"/>
              </a:rPr>
              <a:t>openstack</a:t>
            </a:r>
            <a:r>
              <a:rPr lang="en-US" sz="1000" dirty="0">
                <a:solidFill>
                  <a:srgbClr val="333333"/>
                </a:solidFill>
                <a:latin typeface="Consolas" panose="020B0609020204030204" pitchFamily="49" charset="0"/>
                <a:ea typeface="Arial" charset="0"/>
                <a:cs typeface="Consolas" panose="020B0609020204030204" pitchFamily="49" charset="0"/>
              </a:rPr>
              <a:t>-pike</a:t>
            </a:r>
          </a:p>
          <a:p>
            <a:r>
              <a:rPr lang="en-US" sz="1000" dirty="0">
                <a:solidFill>
                  <a:srgbClr val="333333"/>
                </a:solidFill>
                <a:latin typeface="Consolas" panose="020B0609020204030204" pitchFamily="49" charset="0"/>
                <a:ea typeface="Arial" charset="0"/>
                <a:cs typeface="Consolas" panose="020B0609020204030204" pitchFamily="49" charset="0"/>
              </a:rPr>
              <a:t>$ </a:t>
            </a:r>
            <a:r>
              <a:rPr lang="en-US" sz="1000" dirty="0" err="1">
                <a:solidFill>
                  <a:srgbClr val="333333"/>
                </a:solidFill>
                <a:latin typeface="Consolas" panose="020B0609020204030204" pitchFamily="49" charset="0"/>
                <a:ea typeface="Arial" charset="0"/>
                <a:cs typeface="Consolas" panose="020B0609020204030204" pitchFamily="49" charset="0"/>
              </a:rPr>
              <a:t>sudo</a:t>
            </a:r>
            <a:r>
              <a:rPr lang="en-US" sz="1000" dirty="0">
                <a:solidFill>
                  <a:srgbClr val="333333"/>
                </a:solidFill>
                <a:latin typeface="Consolas" panose="020B0609020204030204" pitchFamily="49" charset="0"/>
                <a:ea typeface="Arial" charset="0"/>
                <a:cs typeface="Consolas" panose="020B0609020204030204" pitchFamily="49" charset="0"/>
              </a:rPr>
              <a:t> yum update </a:t>
            </a:r>
            <a:r>
              <a:rPr lang="mr-IN" sz="1000" dirty="0">
                <a:solidFill>
                  <a:srgbClr val="333333"/>
                </a:solidFill>
                <a:latin typeface="Consolas" panose="020B0609020204030204" pitchFamily="49" charset="0"/>
                <a:ea typeface="Arial" charset="0"/>
                <a:cs typeface="Arial" charset="0"/>
              </a:rPr>
              <a:t>–</a:t>
            </a:r>
            <a:r>
              <a:rPr lang="en-US" sz="1000" dirty="0">
                <a:solidFill>
                  <a:srgbClr val="333333"/>
                </a:solidFill>
                <a:latin typeface="Consolas" panose="020B0609020204030204" pitchFamily="49" charset="0"/>
                <a:ea typeface="Arial" charset="0"/>
                <a:cs typeface="Consolas" panose="020B0609020204030204" pitchFamily="49" charset="0"/>
              </a:rPr>
              <a:t>y</a:t>
            </a:r>
          </a:p>
          <a:p>
            <a:r>
              <a:rPr lang="en-US" sz="1000" dirty="0">
                <a:solidFill>
                  <a:srgbClr val="333333"/>
                </a:solidFill>
                <a:latin typeface="Consolas" panose="020B0609020204030204" pitchFamily="49" charset="0"/>
                <a:ea typeface="Arial" charset="0"/>
                <a:cs typeface="Consolas" panose="020B0609020204030204" pitchFamily="49" charset="0"/>
              </a:rPr>
              <a:t>$ </a:t>
            </a:r>
            <a:r>
              <a:rPr lang="en-US" sz="1000" dirty="0" err="1">
                <a:solidFill>
                  <a:srgbClr val="333333"/>
                </a:solidFill>
                <a:latin typeface="Consolas" panose="020B0609020204030204" pitchFamily="49" charset="0"/>
                <a:ea typeface="Arial" charset="0"/>
                <a:cs typeface="Consolas" panose="020B0609020204030204" pitchFamily="49" charset="0"/>
              </a:rPr>
              <a:t>sudo</a:t>
            </a:r>
            <a:r>
              <a:rPr lang="en-US" sz="1000" dirty="0">
                <a:solidFill>
                  <a:srgbClr val="333333"/>
                </a:solidFill>
                <a:latin typeface="Consolas" panose="020B0609020204030204" pitchFamily="49" charset="0"/>
                <a:ea typeface="Arial" charset="0"/>
                <a:cs typeface="Consolas" panose="020B0609020204030204" pitchFamily="49" charset="0"/>
              </a:rPr>
              <a:t> yum install -y </a:t>
            </a:r>
            <a:r>
              <a:rPr lang="en-US" sz="1000" dirty="0" err="1">
                <a:solidFill>
                  <a:srgbClr val="333333"/>
                </a:solidFill>
                <a:latin typeface="Consolas" panose="020B0609020204030204" pitchFamily="49" charset="0"/>
                <a:ea typeface="Arial" charset="0"/>
                <a:cs typeface="Consolas" panose="020B0609020204030204" pitchFamily="49" charset="0"/>
              </a:rPr>
              <a:t>openstack-packstack</a:t>
            </a:r>
            <a:endParaRPr lang="en-US" sz="1000" dirty="0">
              <a:solidFill>
                <a:srgbClr val="333333"/>
              </a:solidFill>
              <a:latin typeface="Consolas" panose="020B0609020204030204" pitchFamily="49" charset="0"/>
              <a:ea typeface="Arial" charset="0"/>
              <a:cs typeface="Consolas" panose="020B0609020204030204" pitchFamily="49" charset="0"/>
            </a:endParaRPr>
          </a:p>
          <a:p>
            <a:r>
              <a:rPr lang="en-US" sz="1000" dirty="0">
                <a:solidFill>
                  <a:srgbClr val="333333"/>
                </a:solidFill>
                <a:latin typeface="Consolas" panose="020B0609020204030204" pitchFamily="49" charset="0"/>
                <a:ea typeface="Arial" charset="0"/>
                <a:cs typeface="Consolas" panose="020B0609020204030204" pitchFamily="49" charset="0"/>
              </a:rPr>
              <a:t>$ </a:t>
            </a:r>
            <a:r>
              <a:rPr lang="en-US" sz="1000" dirty="0" err="1">
                <a:solidFill>
                  <a:srgbClr val="333333"/>
                </a:solidFill>
                <a:latin typeface="Consolas" panose="020B0609020204030204" pitchFamily="49" charset="0"/>
                <a:ea typeface="Arial" charset="0"/>
                <a:cs typeface="Consolas" panose="020B0609020204030204" pitchFamily="49" charset="0"/>
              </a:rPr>
              <a:t>sudo</a:t>
            </a:r>
            <a:r>
              <a:rPr lang="en-US" sz="1000" dirty="0">
                <a:solidFill>
                  <a:srgbClr val="333333"/>
                </a:solidFill>
                <a:latin typeface="Consolas" panose="020B0609020204030204" pitchFamily="49" charset="0"/>
                <a:ea typeface="Arial" charset="0"/>
                <a:cs typeface="Consolas" panose="020B0609020204030204" pitchFamily="49" charset="0"/>
              </a:rPr>
              <a:t> </a:t>
            </a:r>
            <a:r>
              <a:rPr lang="en-US" sz="1000" dirty="0" err="1">
                <a:solidFill>
                  <a:srgbClr val="333333"/>
                </a:solidFill>
                <a:latin typeface="Consolas" panose="020B0609020204030204" pitchFamily="49" charset="0"/>
                <a:ea typeface="Arial" charset="0"/>
                <a:cs typeface="Consolas" panose="020B0609020204030204" pitchFamily="49" charset="0"/>
              </a:rPr>
              <a:t>packstack</a:t>
            </a:r>
            <a:r>
              <a:rPr lang="en-US" sz="1000" dirty="0">
                <a:solidFill>
                  <a:srgbClr val="333333"/>
                </a:solidFill>
                <a:latin typeface="Consolas" panose="020B0609020204030204" pitchFamily="49" charset="0"/>
                <a:ea typeface="Arial" charset="0"/>
                <a:cs typeface="Consolas" panose="020B0609020204030204" pitchFamily="49" charset="0"/>
              </a:rPr>
              <a:t> --</a:t>
            </a:r>
            <a:r>
              <a:rPr lang="en-US" sz="1000" dirty="0" err="1">
                <a:solidFill>
                  <a:srgbClr val="333333"/>
                </a:solidFill>
                <a:latin typeface="Consolas" panose="020B0609020204030204" pitchFamily="49" charset="0"/>
                <a:ea typeface="Arial" charset="0"/>
                <a:cs typeface="Consolas" panose="020B0609020204030204" pitchFamily="49" charset="0"/>
              </a:rPr>
              <a:t>allinone</a:t>
            </a:r>
            <a:r>
              <a:rPr lang="en-US" sz="1000" dirty="0">
                <a:solidFill>
                  <a:srgbClr val="333333"/>
                </a:solidFill>
                <a:latin typeface="Consolas" panose="020B0609020204030204" pitchFamily="49" charset="0"/>
                <a:ea typeface="Arial" charset="0"/>
                <a:cs typeface="Consolas" panose="020B0609020204030204" pitchFamily="49" charset="0"/>
              </a:rPr>
              <a:t> </a:t>
            </a:r>
            <a:endParaRPr lang="en-US" sz="1000" dirty="0">
              <a:latin typeface="Consolas" panose="020B0609020204030204" pitchFamily="49" charset="0"/>
              <a:ea typeface="Arial" charset="0"/>
              <a:cs typeface="Consolas" panose="020B0609020204030204" pitchFamily="49" charset="0"/>
            </a:endParaRPr>
          </a:p>
        </p:txBody>
      </p:sp>
    </p:spTree>
    <p:extLst>
      <p:ext uri="{BB962C8B-B14F-4D97-AF65-F5344CB8AC3E}">
        <p14:creationId xmlns:p14="http://schemas.microsoft.com/office/powerpoint/2010/main" val="311828469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a:t>
            </a:r>
            <a:br>
              <a:rPr lang="en-US" sz="1400" dirty="0">
                <a:latin typeface="Arial" charset="0"/>
                <a:ea typeface="Arial" charset="0"/>
                <a:cs typeface="Arial" charset="0"/>
              </a:rPr>
            </a:br>
            <a:r>
              <a:rPr lang="en-US" sz="1400" b="0" dirty="0">
                <a:latin typeface="Arial" charset="0"/>
                <a:ea typeface="Arial" charset="0"/>
                <a:cs typeface="Arial" charset="0"/>
              </a:rPr>
              <a:t>Hands-on Exercises</a:t>
            </a:r>
            <a:endParaRPr lang="en-US" sz="1400" b="0" dirty="0"/>
          </a:p>
        </p:txBody>
      </p:sp>
      <p:pic>
        <p:nvPicPr>
          <p:cNvPr id="3" name="Picture 2">
            <a:extLst>
              <a:ext uri="{FF2B5EF4-FFF2-40B4-BE49-F238E27FC236}">
                <a16:creationId xmlns:a16="http://schemas.microsoft.com/office/drawing/2014/main" id="{F795E260-D121-A747-B572-D89B953A9E77}"/>
              </a:ext>
            </a:extLst>
          </p:cNvPr>
          <p:cNvPicPr>
            <a:picLocks noChangeAspect="1"/>
          </p:cNvPicPr>
          <p:nvPr/>
        </p:nvPicPr>
        <p:blipFill>
          <a:blip r:embed="rId3"/>
          <a:stretch>
            <a:fillRect/>
          </a:stretch>
        </p:blipFill>
        <p:spPr>
          <a:xfrm>
            <a:off x="5880403" y="742382"/>
            <a:ext cx="2546086" cy="3541037"/>
          </a:xfrm>
          <a:prstGeom prst="rect">
            <a:avLst/>
          </a:prstGeom>
          <a:ln>
            <a:solidFill>
              <a:schemeClr val="bg1">
                <a:lumMod val="50000"/>
              </a:schemeClr>
            </a:solidFill>
          </a:ln>
        </p:spPr>
      </p:pic>
      <p:sp>
        <p:nvSpPr>
          <p:cNvPr id="6" name="Content Placeholder 1">
            <a:extLst>
              <a:ext uri="{FF2B5EF4-FFF2-40B4-BE49-F238E27FC236}">
                <a16:creationId xmlns:a16="http://schemas.microsoft.com/office/drawing/2014/main" id="{045D979D-7202-E746-8129-84E293B704B8}"/>
              </a:ext>
            </a:extLst>
          </p:cNvPr>
          <p:cNvSpPr txBox="1">
            <a:spLocks/>
          </p:cNvSpPr>
          <p:nvPr/>
        </p:nvSpPr>
        <p:spPr>
          <a:xfrm>
            <a:off x="395288" y="700088"/>
            <a:ext cx="3834021" cy="1118967"/>
          </a:xfrm>
          <a:prstGeom prst="rect">
            <a:avLst/>
          </a:prstGeom>
        </p:spPr>
        <p:txBody>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79388" indent="-179388">
              <a:lnSpc>
                <a:spcPct val="100000"/>
              </a:lnSpc>
              <a:buClr>
                <a:schemeClr val="tx1"/>
              </a:buClr>
              <a:buSzPct val="100000"/>
              <a:buFont typeface="Wingdings" pitchFamily="2" charset="2"/>
              <a:buChar char="§"/>
            </a:pPr>
            <a:r>
              <a:rPr lang="en-US" sz="900" b="0" kern="0" dirty="0">
                <a:solidFill>
                  <a:schemeClr val="tx1"/>
                </a:solidFill>
                <a:latin typeface="Arial" panose="020B0604020202020204" pitchFamily="34" charset="0"/>
                <a:cs typeface="Arial" panose="020B0604020202020204" pitchFamily="34" charset="0"/>
              </a:rPr>
              <a:t>The following document contains the exercises for this lecture</a:t>
            </a:r>
          </a:p>
          <a:p>
            <a:pPr marL="355600" lvl="1" indent="-176213">
              <a:lnSpc>
                <a:spcPct val="100000"/>
              </a:lnSpc>
              <a:buClr>
                <a:schemeClr val="tx1"/>
              </a:buClr>
              <a:buSzPct val="100000"/>
              <a:buFont typeface="Arial" panose="020B0604020202020204" pitchFamily="34" charset="0"/>
              <a:buChar char="•"/>
            </a:pPr>
            <a:r>
              <a:rPr lang="en-US" sz="900" kern="0" dirty="0">
                <a:solidFill>
                  <a:schemeClr val="tx1"/>
                </a:solidFill>
                <a:latin typeface="Arial" panose="020B0604020202020204" pitchFamily="34" charset="0"/>
                <a:cs typeface="Arial" panose="020B0604020202020204" pitchFamily="34" charset="0"/>
              </a:rPr>
              <a:t>Setup the Infrastructure</a:t>
            </a:r>
          </a:p>
          <a:p>
            <a:pPr marL="355600" lvl="1" indent="-176213">
              <a:lnSpc>
                <a:spcPct val="100000"/>
              </a:lnSpc>
              <a:buClr>
                <a:schemeClr val="tx1"/>
              </a:buClr>
              <a:buSzPct val="100000"/>
              <a:buFont typeface="Arial" panose="020B0604020202020204" pitchFamily="34" charset="0"/>
              <a:buChar char="•"/>
            </a:pPr>
            <a:r>
              <a:rPr lang="en-US" sz="900" kern="0" dirty="0">
                <a:solidFill>
                  <a:schemeClr val="tx1"/>
                </a:solidFill>
                <a:latin typeface="Arial" panose="020B0604020202020204" pitchFamily="34" charset="0"/>
                <a:cs typeface="Arial" panose="020B0604020202020204" pitchFamily="34" charset="0"/>
              </a:rPr>
              <a:t>Install </a:t>
            </a:r>
            <a:r>
              <a:rPr lang="en-US" sz="900" kern="0" dirty="0" err="1">
                <a:solidFill>
                  <a:schemeClr val="tx1"/>
                </a:solidFill>
                <a:latin typeface="Arial" panose="020B0604020202020204" pitchFamily="34" charset="0"/>
                <a:cs typeface="Arial" panose="020B0604020202020204" pitchFamily="34" charset="0"/>
              </a:rPr>
              <a:t>Openstack</a:t>
            </a:r>
            <a:endParaRPr lang="en-US" sz="900" kern="0" dirty="0">
              <a:solidFill>
                <a:schemeClr val="tx1"/>
              </a:solidFill>
              <a:latin typeface="Arial" panose="020B0604020202020204" pitchFamily="34" charset="0"/>
              <a:cs typeface="Arial" panose="020B0604020202020204" pitchFamily="34" charset="0"/>
            </a:endParaRPr>
          </a:p>
          <a:p>
            <a:pPr marL="355600" lvl="1" indent="-176213">
              <a:lnSpc>
                <a:spcPct val="100000"/>
              </a:lnSpc>
              <a:buClr>
                <a:schemeClr val="tx1"/>
              </a:buClr>
              <a:buSzPct val="100000"/>
              <a:buFont typeface="Arial" panose="020B0604020202020204" pitchFamily="34" charset="0"/>
              <a:buChar char="•"/>
            </a:pPr>
            <a:r>
              <a:rPr lang="en-US" sz="900" kern="0" dirty="0">
                <a:solidFill>
                  <a:schemeClr val="tx1"/>
                </a:solidFill>
                <a:latin typeface="Arial" panose="020B0604020202020204" pitchFamily="34" charset="0"/>
                <a:cs typeface="Arial" panose="020B0604020202020204" pitchFamily="34" charset="0"/>
              </a:rPr>
              <a:t>Prepare the CLI</a:t>
            </a:r>
          </a:p>
          <a:p>
            <a:pPr marL="355600" lvl="1" indent="-176213">
              <a:lnSpc>
                <a:spcPct val="100000"/>
              </a:lnSpc>
              <a:buClr>
                <a:schemeClr val="tx1"/>
              </a:buClr>
              <a:buSzPct val="100000"/>
              <a:buFont typeface="Arial" panose="020B0604020202020204" pitchFamily="34" charset="0"/>
              <a:buChar char="•"/>
            </a:pPr>
            <a:r>
              <a:rPr lang="en-US" sz="900" kern="0" dirty="0">
                <a:solidFill>
                  <a:schemeClr val="tx1"/>
                </a:solidFill>
                <a:latin typeface="Arial" panose="020B0604020202020204" pitchFamily="34" charset="0"/>
                <a:cs typeface="Arial" panose="020B0604020202020204" pitchFamily="34" charset="0"/>
              </a:rPr>
              <a:t>Launch Instances</a:t>
            </a:r>
          </a:p>
          <a:p>
            <a:pPr marL="355600" lvl="1" indent="-176213">
              <a:lnSpc>
                <a:spcPct val="100000"/>
              </a:lnSpc>
              <a:buClr>
                <a:schemeClr val="tx1"/>
              </a:buClr>
              <a:buSzPct val="100000"/>
              <a:buFont typeface="Arial" panose="020B0604020202020204" pitchFamily="34" charset="0"/>
              <a:buChar char="•"/>
            </a:pPr>
            <a:r>
              <a:rPr lang="en-US" sz="900" kern="0" dirty="0">
                <a:solidFill>
                  <a:schemeClr val="tx1"/>
                </a:solidFill>
                <a:latin typeface="Arial" panose="020B0604020202020204" pitchFamily="34" charset="0"/>
                <a:cs typeface="Arial" panose="020B0604020202020204" pitchFamily="34" charset="0"/>
              </a:rPr>
              <a:t>Attaching a Volume</a:t>
            </a:r>
          </a:p>
          <a:p>
            <a:pPr marL="355600" lvl="1" indent="-176213">
              <a:lnSpc>
                <a:spcPct val="100000"/>
              </a:lnSpc>
              <a:buClr>
                <a:schemeClr val="tx1"/>
              </a:buClr>
              <a:buSzPct val="100000"/>
              <a:buFont typeface="Arial" panose="020B0604020202020204" pitchFamily="34" charset="0"/>
              <a:buChar char="•"/>
            </a:pPr>
            <a:r>
              <a:rPr lang="en-US" sz="900" kern="0" dirty="0">
                <a:solidFill>
                  <a:schemeClr val="tx1"/>
                </a:solidFill>
                <a:latin typeface="Arial" panose="020B0604020202020204" pitchFamily="34" charset="0"/>
                <a:cs typeface="Arial" panose="020B0604020202020204" pitchFamily="34" charset="0"/>
              </a:rPr>
              <a:t>Create a Network</a:t>
            </a:r>
          </a:p>
          <a:p>
            <a:pPr marL="355600" lvl="1" indent="-176213">
              <a:lnSpc>
                <a:spcPct val="100000"/>
              </a:lnSpc>
              <a:buClr>
                <a:schemeClr val="tx1"/>
              </a:buClr>
              <a:buSzPct val="100000"/>
              <a:buFont typeface="Arial" panose="020B0604020202020204" pitchFamily="34" charset="0"/>
              <a:buChar char="•"/>
            </a:pPr>
            <a:endParaRPr lang="en-US" sz="900" kern="0" dirty="0">
              <a:solidFill>
                <a:schemeClr val="tx1"/>
              </a:solidFill>
              <a:latin typeface="Arial" panose="020B0604020202020204" pitchFamily="34" charset="0"/>
              <a:cs typeface="Arial" panose="020B0604020202020204" pitchFamily="34" charset="0"/>
            </a:endParaRPr>
          </a:p>
          <a:p>
            <a:pPr marL="355600" lvl="1" indent="-176213">
              <a:lnSpc>
                <a:spcPct val="100000"/>
              </a:lnSpc>
              <a:buClr>
                <a:schemeClr val="tx1"/>
              </a:buClr>
              <a:buSzPct val="100000"/>
              <a:buFont typeface="Arial" panose="020B0604020202020204" pitchFamily="34" charset="0"/>
              <a:buChar char="•"/>
            </a:pPr>
            <a:endParaRPr lang="en-US" sz="900" b="0" kern="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529449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a:t>
            </a:r>
            <a:br>
              <a:rPr lang="en-US" sz="1400" dirty="0">
                <a:latin typeface="Arial" charset="0"/>
                <a:ea typeface="Arial" charset="0"/>
                <a:cs typeface="Arial" charset="0"/>
              </a:rPr>
            </a:br>
            <a:r>
              <a:rPr lang="en-US" sz="1400" b="0" dirty="0">
                <a:latin typeface="Arial" charset="0"/>
                <a:ea typeface="Arial" charset="0"/>
                <a:cs typeface="Arial" charset="0"/>
              </a:rPr>
              <a:t>Resources</a:t>
            </a:r>
            <a:endParaRPr lang="en-US" sz="1400" b="0" dirty="0"/>
          </a:p>
        </p:txBody>
      </p:sp>
      <p:sp>
        <p:nvSpPr>
          <p:cNvPr id="11" name="Content Placeholder 6"/>
          <p:cNvSpPr>
            <a:spLocks noGrp="1"/>
          </p:cNvSpPr>
          <p:nvPr>
            <p:ph idx="4294967295"/>
          </p:nvPr>
        </p:nvSpPr>
        <p:spPr>
          <a:xfrm>
            <a:off x="395288" y="709300"/>
            <a:ext cx="3844925" cy="1606550"/>
          </a:xfrm>
          <a:prstGeom prst="rect">
            <a:avLst/>
          </a:prstGeom>
        </p:spPr>
        <p:txBody>
          <a:bodyPr/>
          <a:lstStyle/>
          <a:p>
            <a:pPr marL="177800" indent="-177800">
              <a:lnSpc>
                <a:spcPct val="100000"/>
              </a:lnSpc>
              <a:spcBef>
                <a:spcPts val="0"/>
              </a:spcBef>
              <a:buClr>
                <a:schemeClr val="tx1"/>
              </a:buClr>
              <a:buSzPct val="100000"/>
              <a:buFont typeface="Wingdings" pitchFamily="2" charset="2"/>
              <a:buChar char="§"/>
            </a:pPr>
            <a:r>
              <a:rPr lang="en-US" sz="1000" dirty="0">
                <a:solidFill>
                  <a:schemeClr val="tx1"/>
                </a:solidFill>
                <a:latin typeface="Arial" charset="0"/>
                <a:ea typeface="Arial" charset="0"/>
                <a:cs typeface="Arial" charset="0"/>
              </a:rPr>
              <a:t>Website:</a:t>
            </a:r>
            <a:r>
              <a:rPr lang="en-US" sz="1000" b="0" dirty="0">
                <a:solidFill>
                  <a:schemeClr val="tx1"/>
                </a:solidFill>
                <a:latin typeface="Arial" charset="0"/>
                <a:ea typeface="Arial" charset="0"/>
                <a:cs typeface="Arial" charset="0"/>
              </a:rPr>
              <a:t> http://openstack.org</a:t>
            </a:r>
          </a:p>
          <a:p>
            <a:pPr marL="177800" indent="-177800">
              <a:lnSpc>
                <a:spcPct val="100000"/>
              </a:lnSpc>
              <a:spcBef>
                <a:spcPts val="0"/>
              </a:spcBef>
              <a:buClr>
                <a:schemeClr val="tx1"/>
              </a:buClr>
              <a:buSzPct val="100000"/>
              <a:buFont typeface="Wingdings" pitchFamily="2" charset="2"/>
              <a:buChar char="§"/>
            </a:pPr>
            <a:r>
              <a:rPr lang="en-US" sz="1000" dirty="0">
                <a:solidFill>
                  <a:schemeClr val="tx1"/>
                </a:solidFill>
                <a:latin typeface="Arial" charset="0"/>
                <a:ea typeface="Arial" charset="0"/>
                <a:cs typeface="Arial" charset="0"/>
              </a:rPr>
              <a:t>Q&amp;A</a:t>
            </a:r>
            <a:r>
              <a:rPr lang="en-US" sz="1000" b="0" dirty="0">
                <a:solidFill>
                  <a:schemeClr val="tx1"/>
                </a:solidFill>
                <a:latin typeface="Arial" charset="0"/>
                <a:ea typeface="Arial" charset="0"/>
                <a:cs typeface="Arial" charset="0"/>
              </a:rPr>
              <a:t>: https://</a:t>
            </a:r>
            <a:r>
              <a:rPr lang="en-US" sz="1000" b="0" dirty="0" err="1">
                <a:solidFill>
                  <a:schemeClr val="tx1"/>
                </a:solidFill>
                <a:latin typeface="Arial" charset="0"/>
                <a:ea typeface="Arial" charset="0"/>
                <a:cs typeface="Arial" charset="0"/>
              </a:rPr>
              <a:t>ask.openstack.org</a:t>
            </a:r>
            <a:r>
              <a:rPr lang="en-US" sz="1000" b="0" dirty="0">
                <a:solidFill>
                  <a:schemeClr val="tx1"/>
                </a:solidFill>
                <a:latin typeface="Arial" charset="0"/>
                <a:ea typeface="Arial" charset="0"/>
                <a:cs typeface="Arial" charset="0"/>
              </a:rPr>
              <a:t>/</a:t>
            </a:r>
            <a:r>
              <a:rPr lang="en-US" sz="1000" b="0" dirty="0" err="1">
                <a:solidFill>
                  <a:schemeClr val="tx1"/>
                </a:solidFill>
                <a:latin typeface="Arial" charset="0"/>
                <a:ea typeface="Arial" charset="0"/>
                <a:cs typeface="Arial" charset="0"/>
              </a:rPr>
              <a:t>en</a:t>
            </a:r>
            <a:r>
              <a:rPr lang="en-US" sz="1000" b="0" dirty="0">
                <a:solidFill>
                  <a:schemeClr val="tx1"/>
                </a:solidFill>
                <a:latin typeface="Arial" charset="0"/>
                <a:ea typeface="Arial" charset="0"/>
                <a:cs typeface="Arial" charset="0"/>
              </a:rPr>
              <a:t>/questions/</a:t>
            </a:r>
          </a:p>
          <a:p>
            <a:pPr marL="177800" indent="-177800">
              <a:lnSpc>
                <a:spcPct val="100000"/>
              </a:lnSpc>
              <a:spcBef>
                <a:spcPts val="0"/>
              </a:spcBef>
              <a:buClr>
                <a:schemeClr val="tx1"/>
              </a:buClr>
              <a:buSzPct val="100000"/>
              <a:buFont typeface="Wingdings" pitchFamily="2" charset="2"/>
              <a:buChar char="§"/>
            </a:pPr>
            <a:r>
              <a:rPr lang="en-US" sz="1000" dirty="0">
                <a:solidFill>
                  <a:schemeClr val="tx1"/>
                </a:solidFill>
                <a:latin typeface="Arial" charset="0"/>
                <a:ea typeface="Arial" charset="0"/>
                <a:cs typeface="Arial" charset="0"/>
              </a:rPr>
              <a:t>Wiki</a:t>
            </a:r>
            <a:r>
              <a:rPr lang="en-US" sz="1000" b="0" dirty="0">
                <a:solidFill>
                  <a:schemeClr val="tx1"/>
                </a:solidFill>
                <a:latin typeface="Arial" charset="0"/>
                <a:ea typeface="Arial" charset="0"/>
                <a:cs typeface="Arial" charset="0"/>
              </a:rPr>
              <a:t>: http://</a:t>
            </a:r>
            <a:r>
              <a:rPr lang="en-US" sz="1000" b="0" dirty="0" err="1">
                <a:solidFill>
                  <a:schemeClr val="tx1"/>
                </a:solidFill>
                <a:latin typeface="Arial" charset="0"/>
                <a:ea typeface="Arial" charset="0"/>
                <a:cs typeface="Arial" charset="0"/>
              </a:rPr>
              <a:t>wiki.openstack.org</a:t>
            </a:r>
            <a:r>
              <a:rPr lang="en-US" sz="1000" b="0" dirty="0">
                <a:solidFill>
                  <a:schemeClr val="tx1"/>
                </a:solidFill>
                <a:latin typeface="Arial" charset="0"/>
                <a:ea typeface="Arial" charset="0"/>
                <a:cs typeface="Arial" charset="0"/>
              </a:rPr>
              <a:t>/</a:t>
            </a:r>
          </a:p>
          <a:p>
            <a:pPr marL="177800" indent="-177800">
              <a:lnSpc>
                <a:spcPct val="100000"/>
              </a:lnSpc>
              <a:spcBef>
                <a:spcPts val="0"/>
              </a:spcBef>
              <a:buClr>
                <a:schemeClr val="tx1"/>
              </a:buClr>
              <a:buSzPct val="100000"/>
              <a:buFont typeface="Wingdings" pitchFamily="2" charset="2"/>
              <a:buChar char="§"/>
            </a:pPr>
            <a:r>
              <a:rPr lang="en-US" sz="1000" dirty="0">
                <a:solidFill>
                  <a:schemeClr val="tx1"/>
                </a:solidFill>
                <a:latin typeface="Arial" charset="0"/>
                <a:ea typeface="Arial" charset="0"/>
                <a:cs typeface="Arial" charset="0"/>
              </a:rPr>
              <a:t>Documentation</a:t>
            </a:r>
            <a:r>
              <a:rPr lang="en-US" sz="1000" b="0" dirty="0">
                <a:solidFill>
                  <a:schemeClr val="tx1"/>
                </a:solidFill>
                <a:latin typeface="Arial" charset="0"/>
                <a:ea typeface="Arial" charset="0"/>
                <a:cs typeface="Arial" charset="0"/>
              </a:rPr>
              <a:t>: http://docs.openstack.org/</a:t>
            </a:r>
          </a:p>
          <a:p>
            <a:pPr marL="177800" indent="-177800">
              <a:lnSpc>
                <a:spcPct val="100000"/>
              </a:lnSpc>
              <a:spcBef>
                <a:spcPts val="0"/>
              </a:spcBef>
              <a:buClr>
                <a:schemeClr val="tx1"/>
              </a:buClr>
              <a:buSzPct val="100000"/>
              <a:buFont typeface="Wingdings" pitchFamily="2" charset="2"/>
              <a:buChar char="§"/>
            </a:pPr>
            <a:r>
              <a:rPr lang="en-US" sz="1000" dirty="0">
                <a:solidFill>
                  <a:schemeClr val="tx1"/>
                </a:solidFill>
                <a:latin typeface="Arial" charset="0"/>
                <a:ea typeface="Arial" charset="0"/>
                <a:cs typeface="Arial" charset="0"/>
              </a:rPr>
              <a:t>Code</a:t>
            </a:r>
            <a:r>
              <a:rPr lang="en-US" sz="1000" b="0" dirty="0">
                <a:solidFill>
                  <a:schemeClr val="tx1"/>
                </a:solidFill>
                <a:latin typeface="Arial" charset="0"/>
                <a:ea typeface="Arial" charset="0"/>
                <a:cs typeface="Arial" charset="0"/>
              </a:rPr>
              <a:t> </a:t>
            </a:r>
            <a:r>
              <a:rPr lang="en-US" sz="1000" dirty="0">
                <a:solidFill>
                  <a:schemeClr val="tx1"/>
                </a:solidFill>
                <a:latin typeface="Arial" charset="0"/>
                <a:ea typeface="Arial" charset="0"/>
                <a:cs typeface="Arial" charset="0"/>
              </a:rPr>
              <a:t>Review</a:t>
            </a:r>
            <a:r>
              <a:rPr lang="en-US" sz="1000" b="0" dirty="0">
                <a:solidFill>
                  <a:schemeClr val="tx1"/>
                </a:solidFill>
                <a:latin typeface="Arial" charset="0"/>
                <a:ea typeface="Arial" charset="0"/>
                <a:cs typeface="Arial" charset="0"/>
              </a:rPr>
              <a:t>: https://</a:t>
            </a:r>
            <a:r>
              <a:rPr lang="en-US" sz="1000" b="0" dirty="0" err="1">
                <a:solidFill>
                  <a:schemeClr val="tx1"/>
                </a:solidFill>
                <a:latin typeface="Arial" charset="0"/>
                <a:ea typeface="Arial" charset="0"/>
                <a:cs typeface="Arial" charset="0"/>
              </a:rPr>
              <a:t>review.openstack.org</a:t>
            </a:r>
            <a:r>
              <a:rPr lang="en-US" sz="1000" b="0" dirty="0">
                <a:solidFill>
                  <a:schemeClr val="tx1"/>
                </a:solidFill>
                <a:latin typeface="Arial" charset="0"/>
                <a:ea typeface="Arial" charset="0"/>
                <a:cs typeface="Arial" charset="0"/>
              </a:rPr>
              <a:t>/</a:t>
            </a:r>
          </a:p>
          <a:p>
            <a:pPr marL="177800" indent="-177800">
              <a:lnSpc>
                <a:spcPct val="100000"/>
              </a:lnSpc>
              <a:spcBef>
                <a:spcPts val="0"/>
              </a:spcBef>
              <a:buClr>
                <a:schemeClr val="tx1"/>
              </a:buClr>
              <a:buSzPct val="100000"/>
              <a:buFont typeface="Wingdings" pitchFamily="2" charset="2"/>
              <a:buChar char="§"/>
            </a:pPr>
            <a:r>
              <a:rPr lang="en-US" sz="1000" dirty="0">
                <a:solidFill>
                  <a:schemeClr val="tx1"/>
                </a:solidFill>
                <a:latin typeface="Arial" charset="0"/>
                <a:ea typeface="Arial" charset="0"/>
                <a:cs typeface="Arial" charset="0"/>
              </a:rPr>
              <a:t>Mailing</a:t>
            </a:r>
            <a:r>
              <a:rPr lang="en-US" sz="1000" b="0" dirty="0">
                <a:solidFill>
                  <a:schemeClr val="tx1"/>
                </a:solidFill>
                <a:latin typeface="Arial" charset="0"/>
                <a:ea typeface="Arial" charset="0"/>
                <a:cs typeface="Arial" charset="0"/>
              </a:rPr>
              <a:t> </a:t>
            </a:r>
            <a:r>
              <a:rPr lang="en-US" sz="1000" dirty="0">
                <a:solidFill>
                  <a:schemeClr val="tx1"/>
                </a:solidFill>
                <a:latin typeface="Arial" charset="0"/>
                <a:ea typeface="Arial" charset="0"/>
                <a:cs typeface="Arial" charset="0"/>
              </a:rPr>
              <a:t>Lists</a:t>
            </a:r>
            <a:r>
              <a:rPr lang="en-US" sz="1000" b="0" dirty="0">
                <a:solidFill>
                  <a:schemeClr val="tx1"/>
                </a:solidFill>
                <a:latin typeface="Arial" charset="0"/>
                <a:ea typeface="Arial" charset="0"/>
                <a:cs typeface="Arial" charset="0"/>
              </a:rPr>
              <a:t>: http://</a:t>
            </a:r>
            <a:r>
              <a:rPr lang="en-US" sz="1000" b="0" dirty="0" err="1">
                <a:solidFill>
                  <a:schemeClr val="tx1"/>
                </a:solidFill>
                <a:latin typeface="Arial" charset="0"/>
                <a:ea typeface="Arial" charset="0"/>
                <a:cs typeface="Arial" charset="0"/>
              </a:rPr>
              <a:t>wiki.openstack.org</a:t>
            </a:r>
            <a:r>
              <a:rPr lang="en-US" sz="1000" b="0" dirty="0">
                <a:solidFill>
                  <a:schemeClr val="tx1"/>
                </a:solidFill>
                <a:latin typeface="Arial" charset="0"/>
                <a:ea typeface="Arial" charset="0"/>
                <a:cs typeface="Arial" charset="0"/>
              </a:rPr>
              <a:t>/</a:t>
            </a:r>
            <a:r>
              <a:rPr lang="en-US" sz="1000" b="0" dirty="0" err="1">
                <a:solidFill>
                  <a:schemeClr val="tx1"/>
                </a:solidFill>
                <a:latin typeface="Arial" charset="0"/>
                <a:ea typeface="Arial" charset="0"/>
                <a:cs typeface="Arial" charset="0"/>
              </a:rPr>
              <a:t>MailingLists</a:t>
            </a:r>
            <a:endParaRPr lang="en-US" sz="1000" b="0" dirty="0">
              <a:solidFill>
                <a:schemeClr val="tx1"/>
              </a:solidFill>
              <a:latin typeface="Arial" charset="0"/>
              <a:ea typeface="Arial" charset="0"/>
              <a:cs typeface="Arial" charset="0"/>
            </a:endParaRPr>
          </a:p>
          <a:p>
            <a:pPr marL="177800" indent="-177800">
              <a:lnSpc>
                <a:spcPct val="100000"/>
              </a:lnSpc>
              <a:spcBef>
                <a:spcPts val="0"/>
              </a:spcBef>
              <a:buClr>
                <a:schemeClr val="tx1"/>
              </a:buClr>
              <a:buSzPct val="100000"/>
              <a:buFont typeface="Wingdings" pitchFamily="2" charset="2"/>
              <a:buChar char="§"/>
            </a:pPr>
            <a:r>
              <a:rPr lang="en-US" sz="1000" dirty="0">
                <a:solidFill>
                  <a:schemeClr val="tx1"/>
                </a:solidFill>
                <a:latin typeface="Arial" charset="0"/>
                <a:ea typeface="Arial" charset="0"/>
                <a:cs typeface="Arial" charset="0"/>
              </a:rPr>
              <a:t>Projects</a:t>
            </a:r>
            <a:r>
              <a:rPr lang="en-US" sz="1000" b="0" dirty="0">
                <a:solidFill>
                  <a:schemeClr val="tx1"/>
                </a:solidFill>
                <a:latin typeface="Arial" charset="0"/>
                <a:ea typeface="Arial" charset="0"/>
                <a:cs typeface="Arial" charset="0"/>
              </a:rPr>
              <a:t>: https://</a:t>
            </a:r>
            <a:r>
              <a:rPr lang="en-US" sz="1000" b="0" dirty="0" err="1">
                <a:solidFill>
                  <a:schemeClr val="tx1"/>
                </a:solidFill>
                <a:latin typeface="Arial" charset="0"/>
                <a:ea typeface="Arial" charset="0"/>
                <a:cs typeface="Arial" charset="0"/>
              </a:rPr>
              <a:t>launchpad.net</a:t>
            </a:r>
            <a:r>
              <a:rPr lang="en-US" sz="1000" b="0" dirty="0">
                <a:solidFill>
                  <a:schemeClr val="tx1"/>
                </a:solidFill>
                <a:latin typeface="Arial" charset="0"/>
                <a:ea typeface="Arial" charset="0"/>
                <a:cs typeface="Arial" charset="0"/>
              </a:rPr>
              <a:t>/</a:t>
            </a:r>
            <a:r>
              <a:rPr lang="en-US" sz="1000" b="0" dirty="0" err="1">
                <a:solidFill>
                  <a:schemeClr val="tx1"/>
                </a:solidFill>
                <a:latin typeface="Arial" charset="0"/>
                <a:ea typeface="Arial" charset="0"/>
                <a:cs typeface="Arial" charset="0"/>
              </a:rPr>
              <a:t>openstack</a:t>
            </a:r>
            <a:endParaRPr lang="en-US" sz="1000" b="0" dirty="0">
              <a:solidFill>
                <a:schemeClr val="tx1"/>
              </a:solidFill>
              <a:latin typeface="Arial" charset="0"/>
              <a:ea typeface="Arial" charset="0"/>
              <a:cs typeface="Arial" charset="0"/>
            </a:endParaRPr>
          </a:p>
          <a:p>
            <a:pPr marL="177800" indent="-177800">
              <a:lnSpc>
                <a:spcPct val="100000"/>
              </a:lnSpc>
              <a:spcBef>
                <a:spcPts val="0"/>
              </a:spcBef>
              <a:buClr>
                <a:schemeClr val="tx1"/>
              </a:buClr>
              <a:buSzPct val="100000"/>
              <a:buFont typeface="Wingdings" pitchFamily="2" charset="2"/>
              <a:buChar char="§"/>
            </a:pPr>
            <a:r>
              <a:rPr lang="en-US" sz="1000" dirty="0">
                <a:solidFill>
                  <a:schemeClr val="tx1"/>
                </a:solidFill>
                <a:latin typeface="Arial" charset="0"/>
                <a:ea typeface="Arial" charset="0"/>
                <a:cs typeface="Arial" charset="0"/>
              </a:rPr>
              <a:t>Blogs</a:t>
            </a:r>
            <a:r>
              <a:rPr lang="en-US" sz="1000" b="0" dirty="0">
                <a:solidFill>
                  <a:schemeClr val="tx1"/>
                </a:solidFill>
                <a:latin typeface="Arial" charset="0"/>
                <a:ea typeface="Arial" charset="0"/>
                <a:cs typeface="Arial" charset="0"/>
              </a:rPr>
              <a:t>: http://</a:t>
            </a:r>
            <a:r>
              <a:rPr lang="en-US" sz="1000" b="0" dirty="0" err="1">
                <a:solidFill>
                  <a:schemeClr val="tx1"/>
                </a:solidFill>
                <a:latin typeface="Arial" charset="0"/>
                <a:ea typeface="Arial" charset="0"/>
                <a:cs typeface="Arial" charset="0"/>
              </a:rPr>
              <a:t>planet.openstack.org</a:t>
            </a:r>
            <a:endParaRPr lang="en-US" sz="1000" b="0" dirty="0">
              <a:solidFill>
                <a:schemeClr val="tx1"/>
              </a:solidFill>
              <a:latin typeface="Arial" charset="0"/>
              <a:ea typeface="Arial" charset="0"/>
              <a:cs typeface="Arial" charset="0"/>
            </a:endParaRPr>
          </a:p>
          <a:p>
            <a:pPr marL="177800" indent="-177800">
              <a:lnSpc>
                <a:spcPct val="100000"/>
              </a:lnSpc>
              <a:spcBef>
                <a:spcPts val="0"/>
              </a:spcBef>
              <a:buClr>
                <a:schemeClr val="tx1"/>
              </a:buClr>
              <a:buSzPct val="100000"/>
              <a:buFont typeface="Wingdings" pitchFamily="2" charset="2"/>
              <a:buChar char="§"/>
            </a:pPr>
            <a:r>
              <a:rPr lang="en-US" sz="1000" dirty="0">
                <a:solidFill>
                  <a:schemeClr val="tx1"/>
                </a:solidFill>
                <a:latin typeface="Arial" charset="0"/>
                <a:ea typeface="Arial" charset="0"/>
                <a:cs typeface="Arial" charset="0"/>
              </a:rPr>
              <a:t>Real-time chat room</a:t>
            </a:r>
            <a:r>
              <a:rPr lang="en-US" sz="1000" b="0" dirty="0">
                <a:solidFill>
                  <a:schemeClr val="tx1"/>
                </a:solidFill>
                <a:latin typeface="Arial" charset="0"/>
                <a:ea typeface="Arial" charset="0"/>
                <a:cs typeface="Arial" charset="0"/>
              </a:rPr>
              <a:t>: #</a:t>
            </a:r>
            <a:r>
              <a:rPr lang="en-US" sz="1000" b="0" dirty="0" err="1">
                <a:solidFill>
                  <a:schemeClr val="tx1"/>
                </a:solidFill>
                <a:latin typeface="Arial" charset="0"/>
                <a:ea typeface="Arial" charset="0"/>
                <a:cs typeface="Arial" charset="0"/>
              </a:rPr>
              <a:t>openstack</a:t>
            </a:r>
            <a:r>
              <a:rPr lang="en-US" sz="1000" b="0" dirty="0">
                <a:solidFill>
                  <a:schemeClr val="tx1"/>
                </a:solidFill>
                <a:latin typeface="Arial" charset="0"/>
                <a:ea typeface="Arial" charset="0"/>
                <a:cs typeface="Arial" charset="0"/>
              </a:rPr>
              <a:t> and #</a:t>
            </a:r>
            <a:r>
              <a:rPr lang="en-US" sz="1000" b="0" dirty="0" err="1">
                <a:solidFill>
                  <a:schemeClr val="tx1"/>
                </a:solidFill>
                <a:latin typeface="Arial" charset="0"/>
                <a:ea typeface="Arial" charset="0"/>
                <a:cs typeface="Arial" charset="0"/>
              </a:rPr>
              <a:t>openstack</a:t>
            </a:r>
            <a:r>
              <a:rPr lang="en-US" sz="1000" b="0" dirty="0">
                <a:solidFill>
                  <a:schemeClr val="tx1"/>
                </a:solidFill>
                <a:latin typeface="Arial" charset="0"/>
                <a:ea typeface="Arial" charset="0"/>
                <a:cs typeface="Arial" charset="0"/>
              </a:rPr>
              <a:t>-dev on </a:t>
            </a:r>
            <a:r>
              <a:rPr lang="en-US" sz="1000" b="0" dirty="0" err="1">
                <a:solidFill>
                  <a:schemeClr val="tx1"/>
                </a:solidFill>
                <a:latin typeface="Arial" charset="0"/>
                <a:ea typeface="Arial" charset="0"/>
                <a:cs typeface="Arial" charset="0"/>
              </a:rPr>
              <a:t>irc</a:t>
            </a:r>
            <a:r>
              <a:rPr lang="en-US" sz="1000" b="0" dirty="0">
                <a:solidFill>
                  <a:schemeClr val="tx1"/>
                </a:solidFill>
                <a:latin typeface="Arial" charset="0"/>
                <a:ea typeface="Arial" charset="0"/>
                <a:cs typeface="Arial" charset="0"/>
              </a:rPr>
              <a:t>://</a:t>
            </a:r>
            <a:r>
              <a:rPr lang="en-US" sz="1000" b="0" dirty="0" err="1">
                <a:solidFill>
                  <a:schemeClr val="tx1"/>
                </a:solidFill>
                <a:latin typeface="Arial" charset="0"/>
                <a:ea typeface="Arial" charset="0"/>
                <a:cs typeface="Arial" charset="0"/>
              </a:rPr>
              <a:t>freenode.net</a:t>
            </a:r>
            <a:r>
              <a:rPr lang="en-US" sz="1000" b="0" dirty="0">
                <a:solidFill>
                  <a:schemeClr val="tx1"/>
                </a:solidFill>
                <a:latin typeface="Arial" charset="0"/>
                <a:ea typeface="Arial" charset="0"/>
                <a:cs typeface="Arial" charset="0"/>
              </a:rPr>
              <a:t> (443 users currently logged in)</a:t>
            </a:r>
          </a:p>
          <a:p>
            <a:pPr marL="457200" lvl="1" indent="0">
              <a:lnSpc>
                <a:spcPct val="100000"/>
              </a:lnSpc>
              <a:spcBef>
                <a:spcPts val="0"/>
              </a:spcBef>
              <a:buNone/>
            </a:pPr>
            <a:endParaRPr lang="en-US" sz="1050" dirty="0">
              <a:solidFill>
                <a:schemeClr val="tx1"/>
              </a:solidFill>
              <a:latin typeface="Arial" charset="0"/>
              <a:ea typeface="Arial" charset="0"/>
              <a:cs typeface="Arial" charset="0"/>
            </a:endParaRPr>
          </a:p>
        </p:txBody>
      </p:sp>
      <p:pic>
        <p:nvPicPr>
          <p:cNvPr id="3" name="Picture 2">
            <a:extLst>
              <a:ext uri="{FF2B5EF4-FFF2-40B4-BE49-F238E27FC236}">
                <a16:creationId xmlns:a16="http://schemas.microsoft.com/office/drawing/2014/main" id="{5950BDE4-E0E0-204C-B6E3-77792FA1A0EF}"/>
              </a:ext>
            </a:extLst>
          </p:cNvPr>
          <p:cNvPicPr>
            <a:picLocks noChangeAspect="1"/>
          </p:cNvPicPr>
          <p:nvPr/>
        </p:nvPicPr>
        <p:blipFill>
          <a:blip r:embed="rId3"/>
          <a:stretch>
            <a:fillRect/>
          </a:stretch>
        </p:blipFill>
        <p:spPr>
          <a:xfrm>
            <a:off x="4794058" y="878186"/>
            <a:ext cx="3965170" cy="2458522"/>
          </a:xfrm>
          <a:prstGeom prst="rect">
            <a:avLst/>
          </a:prstGeom>
          <a:ln w="6350">
            <a:solidFill>
              <a:schemeClr val="bg1">
                <a:lumMod val="50000"/>
              </a:schemeClr>
            </a:solidFill>
          </a:ln>
        </p:spPr>
      </p:pic>
      <p:sp>
        <p:nvSpPr>
          <p:cNvPr id="4" name="Rectangle 3">
            <a:extLst>
              <a:ext uri="{FF2B5EF4-FFF2-40B4-BE49-F238E27FC236}">
                <a16:creationId xmlns:a16="http://schemas.microsoft.com/office/drawing/2014/main" id="{34235775-038F-BA47-9447-735AE91C695D}"/>
              </a:ext>
            </a:extLst>
          </p:cNvPr>
          <p:cNvSpPr/>
          <p:nvPr/>
        </p:nvSpPr>
        <p:spPr>
          <a:xfrm>
            <a:off x="4735473" y="657872"/>
            <a:ext cx="825867" cy="215444"/>
          </a:xfrm>
          <a:prstGeom prst="rect">
            <a:avLst/>
          </a:prstGeom>
        </p:spPr>
        <p:txBody>
          <a:bodyPr wrap="none">
            <a:spAutoFit/>
          </a:bodyPr>
          <a:lstStyle/>
          <a:p>
            <a:r>
              <a:rPr lang="en-US" sz="800" b="1" dirty="0">
                <a:latin typeface="Arial" charset="0"/>
                <a:ea typeface="Arial" charset="0"/>
                <a:cs typeface="Arial" charset="0"/>
              </a:rPr>
              <a:t>Code Review</a:t>
            </a:r>
            <a:endParaRPr lang="en-US" sz="800" b="1" dirty="0"/>
          </a:p>
        </p:txBody>
      </p:sp>
      <p:pic>
        <p:nvPicPr>
          <p:cNvPr id="6" name="Picture 5">
            <a:extLst>
              <a:ext uri="{FF2B5EF4-FFF2-40B4-BE49-F238E27FC236}">
                <a16:creationId xmlns:a16="http://schemas.microsoft.com/office/drawing/2014/main" id="{87F5D575-C69D-9B48-84F0-63CDFDEA177E}"/>
              </a:ext>
            </a:extLst>
          </p:cNvPr>
          <p:cNvPicPr>
            <a:picLocks noChangeAspect="1"/>
          </p:cNvPicPr>
          <p:nvPr/>
        </p:nvPicPr>
        <p:blipFill>
          <a:blip r:embed="rId4"/>
          <a:stretch>
            <a:fillRect/>
          </a:stretch>
        </p:blipFill>
        <p:spPr>
          <a:xfrm>
            <a:off x="503238" y="2653301"/>
            <a:ext cx="3726459" cy="2159747"/>
          </a:xfrm>
          <a:prstGeom prst="rect">
            <a:avLst/>
          </a:prstGeom>
          <a:ln w="6350">
            <a:solidFill>
              <a:schemeClr val="bg1">
                <a:lumMod val="50000"/>
              </a:schemeClr>
            </a:solidFill>
          </a:ln>
        </p:spPr>
      </p:pic>
      <p:sp>
        <p:nvSpPr>
          <p:cNvPr id="9" name="Rectangle 8">
            <a:extLst>
              <a:ext uri="{FF2B5EF4-FFF2-40B4-BE49-F238E27FC236}">
                <a16:creationId xmlns:a16="http://schemas.microsoft.com/office/drawing/2014/main" id="{236919D3-DC20-4445-9E5A-369113B0F354}"/>
              </a:ext>
            </a:extLst>
          </p:cNvPr>
          <p:cNvSpPr/>
          <p:nvPr/>
        </p:nvSpPr>
        <p:spPr>
          <a:xfrm>
            <a:off x="472882" y="2404436"/>
            <a:ext cx="591829" cy="215444"/>
          </a:xfrm>
          <a:prstGeom prst="rect">
            <a:avLst/>
          </a:prstGeom>
        </p:spPr>
        <p:txBody>
          <a:bodyPr wrap="none">
            <a:spAutoFit/>
          </a:bodyPr>
          <a:lstStyle/>
          <a:p>
            <a:r>
              <a:rPr lang="en-US" sz="800" b="1" dirty="0">
                <a:latin typeface="Arial" charset="0"/>
                <a:ea typeface="Arial" charset="0"/>
                <a:cs typeface="Arial" charset="0"/>
              </a:rPr>
              <a:t>Projects</a:t>
            </a:r>
            <a:endParaRPr lang="en-US" sz="800" b="1" dirty="0"/>
          </a:p>
        </p:txBody>
      </p:sp>
      <p:sp>
        <p:nvSpPr>
          <p:cNvPr id="7" name="Right Arrow 6">
            <a:extLst>
              <a:ext uri="{FF2B5EF4-FFF2-40B4-BE49-F238E27FC236}">
                <a16:creationId xmlns:a16="http://schemas.microsoft.com/office/drawing/2014/main" id="{8977DC98-AE96-A641-8678-4B01587D810F}"/>
              </a:ext>
            </a:extLst>
          </p:cNvPr>
          <p:cNvSpPr/>
          <p:nvPr/>
        </p:nvSpPr>
        <p:spPr>
          <a:xfrm>
            <a:off x="3254721" y="1303699"/>
            <a:ext cx="1525509" cy="9053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8752B30F-A8E3-294C-9A3F-3764F759DD54}"/>
              </a:ext>
            </a:extLst>
          </p:cNvPr>
          <p:cNvSpPr/>
          <p:nvPr/>
        </p:nvSpPr>
        <p:spPr>
          <a:xfrm rot="5400000">
            <a:off x="2549304" y="2055895"/>
            <a:ext cx="752949" cy="87516"/>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21491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41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Cloud Computing</a:t>
            </a:r>
            <a:br>
              <a:rPr lang="en-US" sz="1400" dirty="0">
                <a:latin typeface="Arial" charset="0"/>
                <a:ea typeface="Arial" charset="0"/>
                <a:cs typeface="Arial" charset="0"/>
              </a:rPr>
            </a:br>
            <a:r>
              <a:rPr lang="en-US" sz="1400" b="0" dirty="0">
                <a:latin typeface="Arial" charset="0"/>
                <a:ea typeface="Arial" charset="0"/>
                <a:cs typeface="Arial" charset="0"/>
              </a:rPr>
              <a:t>Virtualization</a:t>
            </a:r>
            <a:endParaRPr lang="en-US" sz="1400" b="0" dirty="0"/>
          </a:p>
        </p:txBody>
      </p:sp>
      <p:sp>
        <p:nvSpPr>
          <p:cNvPr id="5" name="Rectangle 3"/>
          <p:cNvSpPr txBox="1">
            <a:spLocks noChangeArrowheads="1"/>
          </p:cNvSpPr>
          <p:nvPr/>
        </p:nvSpPr>
        <p:spPr>
          <a:xfrm>
            <a:off x="433333" y="627818"/>
            <a:ext cx="5016500" cy="665101"/>
          </a:xfrm>
          <a:prstGeom prst="rect">
            <a:avLst/>
          </a:prstGeom>
        </p:spPr>
        <p:txBody>
          <a:bodyPr/>
          <a:lstStyle/>
          <a:p>
            <a:pPr lvl="0" eaLnBrk="0" hangingPunct="0">
              <a:lnSpc>
                <a:spcPct val="80000"/>
              </a:lnSpc>
              <a:buClr>
                <a:srgbClr val="808080"/>
              </a:buClr>
              <a:buSzPct val="60000"/>
            </a:pPr>
            <a:r>
              <a:rPr lang="en-US" sz="1100" b="1" kern="0" dirty="0">
                <a:latin typeface="Arial" pitchFamily="34" charset="0"/>
                <a:ea typeface="黑体" pitchFamily="49" charset="-122"/>
                <a:cs typeface="Arial" pitchFamily="34" charset="0"/>
              </a:rPr>
              <a:t>Server virtualization </a:t>
            </a:r>
            <a:r>
              <a:rPr lang="en-US" sz="1100" kern="0" dirty="0">
                <a:latin typeface="Arial" pitchFamily="34" charset="0"/>
                <a:ea typeface="黑体" pitchFamily="49" charset="-122"/>
                <a:cs typeface="Arial" pitchFamily="34" charset="0"/>
              </a:rPr>
              <a:t>is the partitioning of a physical server into multiple smaller virtual servers to maximize resources. The resources of the server are hidden from users. </a:t>
            </a:r>
            <a:endParaRPr kumimoji="0" lang="en-US" sz="900" i="0" u="none" strike="noStrike" kern="0" cap="none" spc="0" normalizeH="0" baseline="0" noProof="0" dirty="0">
              <a:ln>
                <a:noFill/>
              </a:ln>
              <a:effectLst/>
              <a:uLnTx/>
              <a:uFillTx/>
              <a:latin typeface="Arial" pitchFamily="34" charset="0"/>
              <a:ea typeface="+mn-ea"/>
              <a:cs typeface="Arial" pitchFamily="34" charset="0"/>
            </a:endParaRPr>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3236" y="1494115"/>
            <a:ext cx="2037628" cy="2835463"/>
          </a:xfrm>
          <a:prstGeom prst="rect">
            <a:avLst/>
          </a:prstGeom>
          <a:noFill/>
          <a:ln w="9525">
            <a:noFill/>
            <a:miter lim="800000"/>
            <a:headEnd/>
            <a:tailEnd/>
          </a:ln>
        </p:spPr>
      </p:pic>
      <p:sp>
        <p:nvSpPr>
          <p:cNvPr id="7" name="Text Box 5"/>
          <p:cNvSpPr txBox="1">
            <a:spLocks noChangeArrowheads="1"/>
          </p:cNvSpPr>
          <p:nvPr/>
        </p:nvSpPr>
        <p:spPr bwMode="auto">
          <a:xfrm>
            <a:off x="6396841" y="4328437"/>
            <a:ext cx="1257075" cy="276999"/>
          </a:xfrm>
          <a:prstGeom prst="rect">
            <a:avLst/>
          </a:prstGeom>
          <a:solidFill>
            <a:schemeClr val="bg1"/>
          </a:solidFill>
          <a:ln w="9525">
            <a:noFill/>
            <a:miter lim="800000"/>
            <a:headEnd/>
            <a:tailEnd/>
          </a:ln>
        </p:spPr>
        <p:txBody>
          <a:bodyPr wrap="none">
            <a:spAutoFit/>
          </a:bodyPr>
          <a:lstStyle/>
          <a:p>
            <a:r>
              <a:rPr lang="en-US" sz="600" b="1" dirty="0">
                <a:latin typeface="Arial" panose="020B0604020202020204" pitchFamily="34" charset="0"/>
                <a:cs typeface="Arial" panose="020B0604020202020204" pitchFamily="34" charset="0"/>
              </a:rPr>
              <a:t>Communications of the ACM</a:t>
            </a:r>
          </a:p>
          <a:p>
            <a:r>
              <a:rPr lang="en-US" sz="600" b="1" dirty="0">
                <a:latin typeface="Arial" panose="020B0604020202020204" pitchFamily="34" charset="0"/>
                <a:cs typeface="Arial" panose="020B0604020202020204" pitchFamily="34" charset="0"/>
              </a:rPr>
              <a:t>Vol 17, no 7, 1974, pp.412-421</a:t>
            </a:r>
          </a:p>
        </p:txBody>
      </p:sp>
      <p:sp>
        <p:nvSpPr>
          <p:cNvPr id="9" name="Rectangle 5"/>
          <p:cNvSpPr>
            <a:spLocks noChangeArrowheads="1"/>
          </p:cNvSpPr>
          <p:nvPr/>
        </p:nvSpPr>
        <p:spPr bwMode="auto">
          <a:xfrm>
            <a:off x="587916" y="2360429"/>
            <a:ext cx="863862" cy="518500"/>
          </a:xfrm>
          <a:prstGeom prst="rect">
            <a:avLst/>
          </a:prstGeom>
          <a:solidFill>
            <a:srgbClr val="0070C0"/>
          </a:solidFill>
          <a:ln w="50800" algn="ctr">
            <a:solidFill>
              <a:srgbClr val="0070C0"/>
            </a:solidFill>
            <a:miter lim="800000"/>
            <a:headEnd/>
            <a:tailEnd/>
          </a:ln>
          <a:effectLst/>
        </p:spPr>
        <p:txBody>
          <a:bodyPr wrap="none" anchor="ctr">
            <a:flatTx/>
          </a:bodyPr>
          <a:lstStyle/>
          <a:p>
            <a:pPr algn="ctr"/>
            <a:r>
              <a:rPr lang="en-US" sz="800" b="1" dirty="0">
                <a:solidFill>
                  <a:schemeClr val="bg1"/>
                </a:solidFill>
                <a:latin typeface="Arial" panose="020B0604020202020204" pitchFamily="34" charset="0"/>
                <a:cs typeface="Arial" panose="020B0604020202020204" pitchFamily="34" charset="0"/>
              </a:rPr>
              <a:t>X86</a:t>
            </a:r>
          </a:p>
          <a:p>
            <a:pPr algn="ctr"/>
            <a:r>
              <a:rPr lang="en-US" sz="800" b="1" dirty="0">
                <a:solidFill>
                  <a:schemeClr val="bg1"/>
                </a:solidFill>
                <a:latin typeface="Arial" panose="020B0604020202020204" pitchFamily="34" charset="0"/>
                <a:cs typeface="Arial" panose="020B0604020202020204" pitchFamily="34" charset="0"/>
              </a:rPr>
              <a:t>Windows</a:t>
            </a:r>
          </a:p>
          <a:p>
            <a:pPr algn="ctr"/>
            <a:r>
              <a:rPr lang="en-US" sz="800" b="1" dirty="0">
                <a:solidFill>
                  <a:schemeClr val="bg1"/>
                </a:solidFill>
                <a:latin typeface="Arial" panose="020B0604020202020204" pitchFamily="34" charset="0"/>
                <a:cs typeface="Arial" panose="020B0604020202020204" pitchFamily="34" charset="0"/>
              </a:rPr>
              <a:t>XP</a:t>
            </a:r>
          </a:p>
        </p:txBody>
      </p:sp>
      <p:sp>
        <p:nvSpPr>
          <p:cNvPr id="10" name="Rectangle 11"/>
          <p:cNvSpPr>
            <a:spLocks noChangeArrowheads="1"/>
          </p:cNvSpPr>
          <p:nvPr/>
        </p:nvSpPr>
        <p:spPr bwMode="auto">
          <a:xfrm>
            <a:off x="1849687" y="2360429"/>
            <a:ext cx="863862" cy="518500"/>
          </a:xfrm>
          <a:prstGeom prst="rect">
            <a:avLst/>
          </a:prstGeom>
          <a:solidFill>
            <a:srgbClr val="00B0F0"/>
          </a:solidFill>
          <a:ln w="50800" algn="ctr">
            <a:solidFill>
              <a:srgbClr val="00B0F0"/>
            </a:solidFill>
            <a:miter lim="800000"/>
            <a:headEnd/>
            <a:tailEnd/>
          </a:ln>
          <a:effectLst/>
        </p:spPr>
        <p:txBody>
          <a:bodyPr wrap="none" anchor="ctr">
            <a:flatTx/>
          </a:bodyPr>
          <a:lstStyle/>
          <a:p>
            <a:pPr algn="ctr"/>
            <a:r>
              <a:rPr lang="en-US" sz="800" b="1" dirty="0">
                <a:solidFill>
                  <a:schemeClr val="bg1"/>
                </a:solidFill>
                <a:latin typeface="Arial" panose="020B0604020202020204" pitchFamily="34" charset="0"/>
                <a:cs typeface="Arial" panose="020B0604020202020204" pitchFamily="34" charset="0"/>
              </a:rPr>
              <a:t>X86</a:t>
            </a:r>
          </a:p>
          <a:p>
            <a:pPr algn="ctr"/>
            <a:r>
              <a:rPr lang="en-US" sz="800" b="1" dirty="0">
                <a:solidFill>
                  <a:schemeClr val="bg1"/>
                </a:solidFill>
                <a:latin typeface="Arial" panose="020B0604020202020204" pitchFamily="34" charset="0"/>
                <a:cs typeface="Arial" panose="020B0604020202020204" pitchFamily="34" charset="0"/>
              </a:rPr>
              <a:t>Windows</a:t>
            </a:r>
          </a:p>
          <a:p>
            <a:pPr algn="ctr"/>
            <a:r>
              <a:rPr lang="en-US" sz="800" b="1" dirty="0">
                <a:solidFill>
                  <a:schemeClr val="bg1"/>
                </a:solidFill>
                <a:latin typeface="Arial" panose="020B0604020202020204" pitchFamily="34" charset="0"/>
                <a:cs typeface="Arial" panose="020B0604020202020204" pitchFamily="34" charset="0"/>
              </a:rPr>
              <a:t>2003</a:t>
            </a:r>
          </a:p>
        </p:txBody>
      </p:sp>
      <p:sp>
        <p:nvSpPr>
          <p:cNvPr id="13" name="Rectangle 12"/>
          <p:cNvSpPr>
            <a:spLocks noChangeArrowheads="1"/>
          </p:cNvSpPr>
          <p:nvPr/>
        </p:nvSpPr>
        <p:spPr bwMode="auto">
          <a:xfrm>
            <a:off x="3112937" y="2360429"/>
            <a:ext cx="863862" cy="518500"/>
          </a:xfrm>
          <a:prstGeom prst="rect">
            <a:avLst/>
          </a:prstGeom>
          <a:solidFill>
            <a:srgbClr val="009900"/>
          </a:solidFill>
          <a:ln w="50800" algn="ctr">
            <a:solidFill>
              <a:srgbClr val="009900"/>
            </a:solidFill>
            <a:miter lim="800000"/>
            <a:headEnd/>
            <a:tailEnd/>
          </a:ln>
          <a:effectLst/>
        </p:spPr>
        <p:txBody>
          <a:bodyPr wrap="none" anchor="ctr">
            <a:flatTx/>
          </a:bodyPr>
          <a:lstStyle/>
          <a:p>
            <a:pPr algn="ctr"/>
            <a:r>
              <a:rPr lang="en-US" sz="800" b="1" dirty="0">
                <a:solidFill>
                  <a:schemeClr val="bg1"/>
                </a:solidFill>
                <a:latin typeface="Arial" panose="020B0604020202020204" pitchFamily="34" charset="0"/>
                <a:cs typeface="Arial" panose="020B0604020202020204" pitchFamily="34" charset="0"/>
              </a:rPr>
              <a:t>X86</a:t>
            </a:r>
          </a:p>
          <a:p>
            <a:pPr algn="ctr"/>
            <a:r>
              <a:rPr lang="en-US" sz="800" b="1" dirty="0" err="1">
                <a:solidFill>
                  <a:schemeClr val="bg1"/>
                </a:solidFill>
                <a:latin typeface="Arial" panose="020B0604020202020204" pitchFamily="34" charset="0"/>
                <a:cs typeface="Arial" panose="020B0604020202020204" pitchFamily="34" charset="0"/>
              </a:rPr>
              <a:t>Suse</a:t>
            </a:r>
            <a:endParaRPr lang="en-US" sz="800" b="1" dirty="0">
              <a:solidFill>
                <a:schemeClr val="bg1"/>
              </a:solidFill>
              <a:latin typeface="Arial" panose="020B0604020202020204" pitchFamily="34" charset="0"/>
              <a:cs typeface="Arial" panose="020B0604020202020204" pitchFamily="34" charset="0"/>
            </a:endParaRPr>
          </a:p>
        </p:txBody>
      </p:sp>
      <p:sp>
        <p:nvSpPr>
          <p:cNvPr id="15" name="Rectangle 13"/>
          <p:cNvSpPr>
            <a:spLocks noChangeArrowheads="1"/>
          </p:cNvSpPr>
          <p:nvPr/>
        </p:nvSpPr>
        <p:spPr bwMode="auto">
          <a:xfrm>
            <a:off x="4376188" y="2360429"/>
            <a:ext cx="863862" cy="518500"/>
          </a:xfrm>
          <a:prstGeom prst="rect">
            <a:avLst/>
          </a:prstGeom>
          <a:solidFill>
            <a:schemeClr val="tx2"/>
          </a:solidFill>
          <a:ln w="50800" algn="ctr">
            <a:solidFill>
              <a:schemeClr val="tx2"/>
            </a:solidFill>
            <a:miter lim="800000"/>
            <a:headEnd/>
            <a:tailEnd/>
          </a:ln>
          <a:effectLst/>
        </p:spPr>
        <p:txBody>
          <a:bodyPr wrap="none" anchor="ctr">
            <a:flatTx/>
          </a:bodyPr>
          <a:lstStyle/>
          <a:p>
            <a:pPr algn="ctr"/>
            <a:r>
              <a:rPr lang="en-US" sz="800" b="1">
                <a:solidFill>
                  <a:schemeClr val="bg1"/>
                </a:solidFill>
                <a:latin typeface="Arial" panose="020B0604020202020204" pitchFamily="34" charset="0"/>
                <a:cs typeface="Arial" panose="020B0604020202020204" pitchFamily="34" charset="0"/>
              </a:rPr>
              <a:t>X86</a:t>
            </a:r>
          </a:p>
          <a:p>
            <a:pPr algn="ctr"/>
            <a:r>
              <a:rPr lang="en-US" sz="800" b="1">
                <a:solidFill>
                  <a:schemeClr val="bg1"/>
                </a:solidFill>
                <a:latin typeface="Arial" panose="020B0604020202020204" pitchFamily="34" charset="0"/>
                <a:cs typeface="Arial" panose="020B0604020202020204" pitchFamily="34" charset="0"/>
              </a:rPr>
              <a:t>Red Hat</a:t>
            </a:r>
          </a:p>
        </p:txBody>
      </p:sp>
      <p:sp>
        <p:nvSpPr>
          <p:cNvPr id="16" name="Text Box 10"/>
          <p:cNvSpPr txBox="1">
            <a:spLocks noChangeArrowheads="1"/>
          </p:cNvSpPr>
          <p:nvPr/>
        </p:nvSpPr>
        <p:spPr bwMode="auto">
          <a:xfrm>
            <a:off x="623582" y="2903059"/>
            <a:ext cx="803425" cy="307777"/>
          </a:xfrm>
          <a:prstGeom prst="rect">
            <a:avLst/>
          </a:prstGeom>
          <a:noFill/>
          <a:ln w="50800" algn="ctr">
            <a:noFill/>
            <a:miter lim="800000"/>
            <a:headEnd/>
            <a:tailEnd/>
          </a:ln>
          <a:effectLst/>
        </p:spPr>
        <p:txBody>
          <a:bodyPr wrap="none">
            <a:spAutoFit/>
          </a:bodyPr>
          <a:lstStyle/>
          <a:p>
            <a:pPr algn="ctr"/>
            <a:r>
              <a:rPr lang="en-US" sz="700" dirty="0">
                <a:latin typeface="Arial" panose="020B0604020202020204" pitchFamily="34" charset="0"/>
                <a:cs typeface="Arial" panose="020B0604020202020204" pitchFamily="34" charset="0"/>
              </a:rPr>
              <a:t>12% Hardware </a:t>
            </a:r>
          </a:p>
          <a:p>
            <a:pPr algn="ctr"/>
            <a:r>
              <a:rPr lang="en-US" sz="700" dirty="0">
                <a:latin typeface="Arial" panose="020B0604020202020204" pitchFamily="34" charset="0"/>
                <a:cs typeface="Arial" panose="020B0604020202020204" pitchFamily="34" charset="0"/>
              </a:rPr>
              <a:t>Utilization</a:t>
            </a:r>
          </a:p>
        </p:txBody>
      </p:sp>
      <p:sp>
        <p:nvSpPr>
          <p:cNvPr id="17" name="Text Box 19"/>
          <p:cNvSpPr txBox="1">
            <a:spLocks noChangeArrowheads="1"/>
          </p:cNvSpPr>
          <p:nvPr/>
        </p:nvSpPr>
        <p:spPr bwMode="auto">
          <a:xfrm>
            <a:off x="1852947" y="2903059"/>
            <a:ext cx="803425" cy="307777"/>
          </a:xfrm>
          <a:prstGeom prst="rect">
            <a:avLst/>
          </a:prstGeom>
          <a:noFill/>
          <a:ln w="50800" algn="ctr">
            <a:noFill/>
            <a:miter lim="800000"/>
            <a:headEnd/>
            <a:tailEnd/>
          </a:ln>
          <a:effectLst/>
        </p:spPr>
        <p:txBody>
          <a:bodyPr wrap="none">
            <a:spAutoFit/>
          </a:bodyPr>
          <a:lstStyle/>
          <a:p>
            <a:pPr algn="ctr"/>
            <a:r>
              <a:rPr lang="en-US" sz="700" dirty="0">
                <a:latin typeface="Arial" panose="020B0604020202020204" pitchFamily="34" charset="0"/>
                <a:cs typeface="Arial" panose="020B0604020202020204" pitchFamily="34" charset="0"/>
              </a:rPr>
              <a:t>15% Hardware </a:t>
            </a:r>
          </a:p>
          <a:p>
            <a:pPr algn="ctr"/>
            <a:r>
              <a:rPr lang="en-US" sz="700" dirty="0">
                <a:latin typeface="Arial" panose="020B0604020202020204" pitchFamily="34" charset="0"/>
                <a:cs typeface="Arial" panose="020B0604020202020204" pitchFamily="34" charset="0"/>
              </a:rPr>
              <a:t>Utilization</a:t>
            </a:r>
          </a:p>
        </p:txBody>
      </p:sp>
      <p:sp>
        <p:nvSpPr>
          <p:cNvPr id="18" name="Text Box 20"/>
          <p:cNvSpPr txBox="1">
            <a:spLocks noChangeArrowheads="1"/>
          </p:cNvSpPr>
          <p:nvPr/>
        </p:nvSpPr>
        <p:spPr bwMode="auto">
          <a:xfrm>
            <a:off x="3140536" y="2903059"/>
            <a:ext cx="803425" cy="307777"/>
          </a:xfrm>
          <a:prstGeom prst="rect">
            <a:avLst/>
          </a:prstGeom>
          <a:noFill/>
          <a:ln w="50800" algn="ctr">
            <a:noFill/>
            <a:miter lim="800000"/>
            <a:headEnd/>
            <a:tailEnd/>
          </a:ln>
          <a:effectLst/>
        </p:spPr>
        <p:txBody>
          <a:bodyPr wrap="none">
            <a:spAutoFit/>
          </a:bodyPr>
          <a:lstStyle/>
          <a:p>
            <a:pPr algn="ctr"/>
            <a:r>
              <a:rPr lang="en-US" sz="700" dirty="0">
                <a:latin typeface="Arial" panose="020B0604020202020204" pitchFamily="34" charset="0"/>
                <a:cs typeface="Arial" panose="020B0604020202020204" pitchFamily="34" charset="0"/>
              </a:rPr>
              <a:t>18% Hardware </a:t>
            </a:r>
          </a:p>
          <a:p>
            <a:pPr algn="ctr"/>
            <a:r>
              <a:rPr lang="en-US" sz="700" dirty="0">
                <a:latin typeface="Arial" panose="020B0604020202020204" pitchFamily="34" charset="0"/>
                <a:cs typeface="Arial" panose="020B0604020202020204" pitchFamily="34" charset="0"/>
              </a:rPr>
              <a:t>Utilization</a:t>
            </a:r>
          </a:p>
        </p:txBody>
      </p:sp>
      <p:sp>
        <p:nvSpPr>
          <p:cNvPr id="19" name="Text Box 21"/>
          <p:cNvSpPr txBox="1">
            <a:spLocks noChangeArrowheads="1"/>
          </p:cNvSpPr>
          <p:nvPr/>
        </p:nvSpPr>
        <p:spPr bwMode="auto">
          <a:xfrm>
            <a:off x="4424274" y="2903059"/>
            <a:ext cx="803425" cy="307777"/>
          </a:xfrm>
          <a:prstGeom prst="rect">
            <a:avLst/>
          </a:prstGeom>
          <a:noFill/>
          <a:ln w="50800" algn="ctr">
            <a:noFill/>
            <a:miter lim="800000"/>
            <a:headEnd/>
            <a:tailEnd/>
          </a:ln>
          <a:effectLst/>
        </p:spPr>
        <p:txBody>
          <a:bodyPr wrap="none">
            <a:spAutoFit/>
          </a:bodyPr>
          <a:lstStyle/>
          <a:p>
            <a:pPr algn="ctr"/>
            <a:r>
              <a:rPr lang="en-US" sz="700" dirty="0">
                <a:latin typeface="Arial" panose="020B0604020202020204" pitchFamily="34" charset="0"/>
                <a:cs typeface="Arial" panose="020B0604020202020204" pitchFamily="34" charset="0"/>
              </a:rPr>
              <a:t>10% Hardware </a:t>
            </a:r>
          </a:p>
          <a:p>
            <a:pPr algn="ctr"/>
            <a:r>
              <a:rPr lang="en-US" sz="700" dirty="0">
                <a:latin typeface="Arial" panose="020B0604020202020204" pitchFamily="34" charset="0"/>
                <a:cs typeface="Arial" panose="020B0604020202020204" pitchFamily="34" charset="0"/>
              </a:rPr>
              <a:t>Utilization</a:t>
            </a:r>
          </a:p>
        </p:txBody>
      </p:sp>
      <p:grpSp>
        <p:nvGrpSpPr>
          <p:cNvPr id="20" name="Group 29"/>
          <p:cNvGrpSpPr>
            <a:grpSpLocks/>
          </p:cNvGrpSpPr>
          <p:nvPr/>
        </p:nvGrpSpPr>
        <p:grpSpPr bwMode="auto">
          <a:xfrm>
            <a:off x="587917" y="2096387"/>
            <a:ext cx="865341" cy="216675"/>
            <a:chOff x="1259" y="2189"/>
            <a:chExt cx="585" cy="261"/>
          </a:xfrm>
          <a:solidFill>
            <a:schemeClr val="bg1"/>
          </a:solidFill>
        </p:grpSpPr>
        <p:sp>
          <p:nvSpPr>
            <p:cNvPr id="48" name="Rectangle 6"/>
            <p:cNvSpPr>
              <a:spLocks noChangeArrowheads="1"/>
            </p:cNvSpPr>
            <p:nvPr/>
          </p:nvSpPr>
          <p:spPr bwMode="auto">
            <a:xfrm>
              <a:off x="1259" y="2189"/>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sp>
          <p:nvSpPr>
            <p:cNvPr id="49" name="Rectangle 25"/>
            <p:cNvSpPr>
              <a:spLocks noChangeArrowheads="1"/>
            </p:cNvSpPr>
            <p:nvPr/>
          </p:nvSpPr>
          <p:spPr bwMode="auto">
            <a:xfrm>
              <a:off x="1565" y="2189"/>
              <a:ext cx="279" cy="261"/>
            </a:xfrm>
            <a:prstGeom prst="rect">
              <a:avLst/>
            </a:prstGeom>
            <a:grpFill/>
            <a:ln w="3175" algn="ctr">
              <a:solidFill>
                <a:schemeClr val="tx2"/>
              </a:solidFill>
              <a:miter lim="800000"/>
              <a:headEnd/>
              <a:tailEnd/>
            </a:ln>
            <a:effectLst/>
          </p:spPr>
          <p:txBody>
            <a:bodyPr wrap="none" anchor="ctr">
              <a:flatTx/>
            </a:bodyPr>
            <a:lstStyle/>
            <a:p>
              <a:r>
                <a:rPr lang="en-US" sz="1050" dirty="0"/>
                <a:t>App</a:t>
              </a:r>
            </a:p>
          </p:txBody>
        </p:sp>
      </p:grpSp>
      <p:grpSp>
        <p:nvGrpSpPr>
          <p:cNvPr id="21" name="Group 28"/>
          <p:cNvGrpSpPr>
            <a:grpSpLocks/>
          </p:cNvGrpSpPr>
          <p:nvPr/>
        </p:nvGrpSpPr>
        <p:grpSpPr bwMode="auto">
          <a:xfrm>
            <a:off x="1849687" y="2096387"/>
            <a:ext cx="865342" cy="216675"/>
            <a:chOff x="2131" y="2193"/>
            <a:chExt cx="585" cy="261"/>
          </a:xfrm>
          <a:solidFill>
            <a:schemeClr val="bg1"/>
          </a:solidFill>
        </p:grpSpPr>
        <p:sp>
          <p:nvSpPr>
            <p:cNvPr id="46" name="Rectangle 26"/>
            <p:cNvSpPr>
              <a:spLocks noChangeArrowheads="1"/>
            </p:cNvSpPr>
            <p:nvPr/>
          </p:nvSpPr>
          <p:spPr bwMode="auto">
            <a:xfrm>
              <a:off x="2131"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sp>
          <p:nvSpPr>
            <p:cNvPr id="47" name="Rectangle 27"/>
            <p:cNvSpPr>
              <a:spLocks noChangeArrowheads="1"/>
            </p:cNvSpPr>
            <p:nvPr/>
          </p:nvSpPr>
          <p:spPr bwMode="auto">
            <a:xfrm>
              <a:off x="2437"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grpSp>
      <p:grpSp>
        <p:nvGrpSpPr>
          <p:cNvPr id="22" name="Group 30"/>
          <p:cNvGrpSpPr>
            <a:grpSpLocks/>
          </p:cNvGrpSpPr>
          <p:nvPr/>
        </p:nvGrpSpPr>
        <p:grpSpPr bwMode="auto">
          <a:xfrm>
            <a:off x="3112937" y="2096387"/>
            <a:ext cx="865342" cy="216675"/>
            <a:chOff x="2131" y="2193"/>
            <a:chExt cx="585" cy="261"/>
          </a:xfrm>
          <a:solidFill>
            <a:schemeClr val="bg1"/>
          </a:solidFill>
        </p:grpSpPr>
        <p:sp>
          <p:nvSpPr>
            <p:cNvPr id="44" name="Rectangle 31"/>
            <p:cNvSpPr>
              <a:spLocks noChangeArrowheads="1"/>
            </p:cNvSpPr>
            <p:nvPr/>
          </p:nvSpPr>
          <p:spPr bwMode="auto">
            <a:xfrm>
              <a:off x="2131"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sp>
          <p:nvSpPr>
            <p:cNvPr id="45" name="Rectangle 32"/>
            <p:cNvSpPr>
              <a:spLocks noChangeArrowheads="1"/>
            </p:cNvSpPr>
            <p:nvPr/>
          </p:nvSpPr>
          <p:spPr bwMode="auto">
            <a:xfrm>
              <a:off x="2437"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grpSp>
      <p:grpSp>
        <p:nvGrpSpPr>
          <p:cNvPr id="23" name="Group 33"/>
          <p:cNvGrpSpPr>
            <a:grpSpLocks/>
          </p:cNvGrpSpPr>
          <p:nvPr/>
        </p:nvGrpSpPr>
        <p:grpSpPr bwMode="auto">
          <a:xfrm>
            <a:off x="4376188" y="2096387"/>
            <a:ext cx="865342" cy="216675"/>
            <a:chOff x="2131" y="2193"/>
            <a:chExt cx="585" cy="261"/>
          </a:xfrm>
          <a:solidFill>
            <a:schemeClr val="bg1"/>
          </a:solidFill>
        </p:grpSpPr>
        <p:sp>
          <p:nvSpPr>
            <p:cNvPr id="42" name="Rectangle 34"/>
            <p:cNvSpPr>
              <a:spLocks noChangeArrowheads="1"/>
            </p:cNvSpPr>
            <p:nvPr/>
          </p:nvSpPr>
          <p:spPr bwMode="auto">
            <a:xfrm>
              <a:off x="2131"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sp>
          <p:nvSpPr>
            <p:cNvPr id="43" name="Rectangle 35"/>
            <p:cNvSpPr>
              <a:spLocks noChangeArrowheads="1"/>
            </p:cNvSpPr>
            <p:nvPr/>
          </p:nvSpPr>
          <p:spPr bwMode="auto">
            <a:xfrm>
              <a:off x="2437"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grpSp>
      <p:sp>
        <p:nvSpPr>
          <p:cNvPr id="24" name="Rectangle 6"/>
          <p:cNvSpPr>
            <a:spLocks noChangeArrowheads="1"/>
          </p:cNvSpPr>
          <p:nvPr/>
        </p:nvSpPr>
        <p:spPr bwMode="auto">
          <a:xfrm>
            <a:off x="587324" y="4206028"/>
            <a:ext cx="4670477" cy="245479"/>
          </a:xfrm>
          <a:prstGeom prst="rect">
            <a:avLst/>
          </a:prstGeom>
          <a:solidFill>
            <a:schemeClr val="bg1">
              <a:lumMod val="75000"/>
            </a:schemeClr>
          </a:solidFill>
          <a:ln w="50800" algn="ctr">
            <a:solidFill>
              <a:schemeClr val="bg1">
                <a:lumMod val="75000"/>
              </a:schemeClr>
            </a:solidFill>
            <a:miter lim="800000"/>
            <a:headEnd/>
            <a:tailEnd/>
          </a:ln>
          <a:effectLst/>
        </p:spPr>
        <p:txBody>
          <a:bodyPr wrap="none" anchor="ctr">
            <a:flatTx/>
          </a:bodyPr>
          <a:lstStyle/>
          <a:p>
            <a:pPr algn="ctr"/>
            <a:r>
              <a:rPr lang="en-US" sz="1050" dirty="0"/>
              <a:t>X86 Multi-Core, Multi Processor</a:t>
            </a:r>
          </a:p>
        </p:txBody>
      </p:sp>
      <p:sp>
        <p:nvSpPr>
          <p:cNvPr id="25" name="Rectangle 5"/>
          <p:cNvSpPr>
            <a:spLocks noChangeArrowheads="1"/>
          </p:cNvSpPr>
          <p:nvPr/>
        </p:nvSpPr>
        <p:spPr bwMode="auto">
          <a:xfrm>
            <a:off x="587916" y="3600400"/>
            <a:ext cx="863862" cy="518500"/>
          </a:xfrm>
          <a:prstGeom prst="rect">
            <a:avLst/>
          </a:prstGeom>
          <a:solidFill>
            <a:srgbClr val="0070C0"/>
          </a:solidFill>
          <a:ln w="50800" algn="ctr">
            <a:solidFill>
              <a:srgbClr val="0070C0"/>
            </a:solidFill>
            <a:miter lim="800000"/>
            <a:headEnd/>
            <a:tailEnd/>
          </a:ln>
          <a:effectLst/>
        </p:spPr>
        <p:txBody>
          <a:bodyPr wrap="none" anchor="ctr">
            <a:flatTx/>
          </a:bodyPr>
          <a:lstStyle/>
          <a:p>
            <a:pPr algn="ctr"/>
            <a:r>
              <a:rPr lang="en-US" sz="800" b="1" dirty="0">
                <a:solidFill>
                  <a:schemeClr val="bg1"/>
                </a:solidFill>
                <a:latin typeface="Arial" panose="020B0604020202020204" pitchFamily="34" charset="0"/>
                <a:cs typeface="Arial" panose="020B0604020202020204" pitchFamily="34" charset="0"/>
              </a:rPr>
              <a:t>X86</a:t>
            </a:r>
          </a:p>
          <a:p>
            <a:pPr algn="ctr"/>
            <a:r>
              <a:rPr lang="en-US" sz="800" b="1" dirty="0">
                <a:solidFill>
                  <a:schemeClr val="bg1"/>
                </a:solidFill>
                <a:latin typeface="Arial" panose="020B0604020202020204" pitchFamily="34" charset="0"/>
                <a:cs typeface="Arial" panose="020B0604020202020204" pitchFamily="34" charset="0"/>
              </a:rPr>
              <a:t>Windows</a:t>
            </a:r>
          </a:p>
          <a:p>
            <a:pPr algn="ctr"/>
            <a:r>
              <a:rPr lang="en-US" sz="800" b="1" dirty="0">
                <a:solidFill>
                  <a:schemeClr val="bg1"/>
                </a:solidFill>
                <a:latin typeface="Arial" panose="020B0604020202020204" pitchFamily="34" charset="0"/>
                <a:cs typeface="Arial" panose="020B0604020202020204" pitchFamily="34" charset="0"/>
              </a:rPr>
              <a:t>XP</a:t>
            </a:r>
          </a:p>
        </p:txBody>
      </p:sp>
      <p:sp>
        <p:nvSpPr>
          <p:cNvPr id="26" name="Rectangle 11"/>
          <p:cNvSpPr>
            <a:spLocks noChangeArrowheads="1"/>
          </p:cNvSpPr>
          <p:nvPr/>
        </p:nvSpPr>
        <p:spPr bwMode="auto">
          <a:xfrm>
            <a:off x="1849687" y="3600400"/>
            <a:ext cx="863862" cy="518500"/>
          </a:xfrm>
          <a:prstGeom prst="rect">
            <a:avLst/>
          </a:prstGeom>
          <a:solidFill>
            <a:srgbClr val="00B0F0"/>
          </a:solidFill>
          <a:ln w="50800" algn="ctr">
            <a:solidFill>
              <a:srgbClr val="00B0F0"/>
            </a:solidFill>
            <a:miter lim="800000"/>
            <a:headEnd/>
            <a:tailEnd/>
          </a:ln>
          <a:effectLst/>
        </p:spPr>
        <p:txBody>
          <a:bodyPr wrap="none" anchor="ctr">
            <a:flatTx/>
          </a:bodyPr>
          <a:lstStyle/>
          <a:p>
            <a:pPr algn="ctr"/>
            <a:r>
              <a:rPr lang="en-US" sz="800" b="1" dirty="0">
                <a:solidFill>
                  <a:schemeClr val="bg1"/>
                </a:solidFill>
                <a:latin typeface="Arial" panose="020B0604020202020204" pitchFamily="34" charset="0"/>
                <a:cs typeface="Arial" panose="020B0604020202020204" pitchFamily="34" charset="0"/>
              </a:rPr>
              <a:t>X86</a:t>
            </a:r>
          </a:p>
          <a:p>
            <a:pPr algn="ctr"/>
            <a:r>
              <a:rPr lang="en-US" sz="800" b="1" dirty="0">
                <a:solidFill>
                  <a:schemeClr val="bg1"/>
                </a:solidFill>
                <a:latin typeface="Arial" panose="020B0604020202020204" pitchFamily="34" charset="0"/>
                <a:cs typeface="Arial" panose="020B0604020202020204" pitchFamily="34" charset="0"/>
              </a:rPr>
              <a:t>Windows</a:t>
            </a:r>
          </a:p>
          <a:p>
            <a:pPr algn="ctr"/>
            <a:r>
              <a:rPr lang="en-US" sz="800" b="1" dirty="0">
                <a:solidFill>
                  <a:schemeClr val="bg1"/>
                </a:solidFill>
                <a:latin typeface="Arial" panose="020B0604020202020204" pitchFamily="34" charset="0"/>
                <a:cs typeface="Arial" panose="020B0604020202020204" pitchFamily="34" charset="0"/>
              </a:rPr>
              <a:t>2003</a:t>
            </a:r>
          </a:p>
        </p:txBody>
      </p:sp>
      <p:sp>
        <p:nvSpPr>
          <p:cNvPr id="27" name="Rectangle 12"/>
          <p:cNvSpPr>
            <a:spLocks noChangeArrowheads="1"/>
          </p:cNvSpPr>
          <p:nvPr/>
        </p:nvSpPr>
        <p:spPr bwMode="auto">
          <a:xfrm>
            <a:off x="3112937" y="3600400"/>
            <a:ext cx="863862" cy="518500"/>
          </a:xfrm>
          <a:prstGeom prst="rect">
            <a:avLst/>
          </a:prstGeom>
          <a:solidFill>
            <a:srgbClr val="009900"/>
          </a:solidFill>
          <a:ln w="50800" algn="ctr">
            <a:solidFill>
              <a:srgbClr val="009900"/>
            </a:solidFill>
            <a:miter lim="800000"/>
            <a:headEnd/>
            <a:tailEnd/>
          </a:ln>
          <a:effectLst/>
        </p:spPr>
        <p:txBody>
          <a:bodyPr wrap="none" anchor="ctr">
            <a:flatTx/>
          </a:bodyPr>
          <a:lstStyle/>
          <a:p>
            <a:pPr algn="ctr"/>
            <a:r>
              <a:rPr lang="en-US" sz="800" b="1" dirty="0">
                <a:solidFill>
                  <a:schemeClr val="bg1"/>
                </a:solidFill>
                <a:latin typeface="Arial" panose="020B0604020202020204" pitchFamily="34" charset="0"/>
                <a:cs typeface="Arial" panose="020B0604020202020204" pitchFamily="34" charset="0"/>
              </a:rPr>
              <a:t>X86</a:t>
            </a:r>
          </a:p>
          <a:p>
            <a:pPr algn="ctr"/>
            <a:r>
              <a:rPr lang="en-US" sz="800" b="1" dirty="0" err="1">
                <a:solidFill>
                  <a:schemeClr val="bg1"/>
                </a:solidFill>
                <a:latin typeface="Arial" panose="020B0604020202020204" pitchFamily="34" charset="0"/>
                <a:cs typeface="Arial" panose="020B0604020202020204" pitchFamily="34" charset="0"/>
              </a:rPr>
              <a:t>Suse</a:t>
            </a:r>
            <a:endParaRPr lang="en-US" sz="800" b="1" dirty="0">
              <a:solidFill>
                <a:schemeClr val="bg1"/>
              </a:solidFill>
              <a:latin typeface="Arial" panose="020B0604020202020204" pitchFamily="34" charset="0"/>
              <a:cs typeface="Arial" panose="020B0604020202020204" pitchFamily="34" charset="0"/>
            </a:endParaRPr>
          </a:p>
        </p:txBody>
      </p:sp>
      <p:sp>
        <p:nvSpPr>
          <p:cNvPr id="28" name="Rectangle 13"/>
          <p:cNvSpPr>
            <a:spLocks noChangeArrowheads="1"/>
          </p:cNvSpPr>
          <p:nvPr/>
        </p:nvSpPr>
        <p:spPr bwMode="auto">
          <a:xfrm>
            <a:off x="4376188" y="3600400"/>
            <a:ext cx="863862" cy="518500"/>
          </a:xfrm>
          <a:prstGeom prst="rect">
            <a:avLst/>
          </a:prstGeom>
          <a:solidFill>
            <a:schemeClr val="tx2"/>
          </a:solidFill>
          <a:ln w="50800" algn="ctr">
            <a:solidFill>
              <a:schemeClr val="tx2"/>
            </a:solidFill>
            <a:miter lim="800000"/>
            <a:headEnd/>
            <a:tailEnd/>
          </a:ln>
          <a:effectLst/>
        </p:spPr>
        <p:txBody>
          <a:bodyPr wrap="none" anchor="ctr">
            <a:flatTx/>
          </a:bodyPr>
          <a:lstStyle/>
          <a:p>
            <a:pPr algn="ctr"/>
            <a:r>
              <a:rPr lang="en-US" sz="800" b="1">
                <a:solidFill>
                  <a:schemeClr val="bg1"/>
                </a:solidFill>
                <a:latin typeface="Arial" panose="020B0604020202020204" pitchFamily="34" charset="0"/>
                <a:cs typeface="Arial" panose="020B0604020202020204" pitchFamily="34" charset="0"/>
              </a:rPr>
              <a:t>X86</a:t>
            </a:r>
          </a:p>
          <a:p>
            <a:pPr algn="ctr"/>
            <a:r>
              <a:rPr lang="en-US" sz="800" b="1">
                <a:solidFill>
                  <a:schemeClr val="bg1"/>
                </a:solidFill>
                <a:latin typeface="Arial" panose="020B0604020202020204" pitchFamily="34" charset="0"/>
                <a:cs typeface="Arial" panose="020B0604020202020204" pitchFamily="34" charset="0"/>
              </a:rPr>
              <a:t>Red Hat</a:t>
            </a:r>
          </a:p>
        </p:txBody>
      </p:sp>
      <p:grpSp>
        <p:nvGrpSpPr>
          <p:cNvPr id="29" name="Group 29"/>
          <p:cNvGrpSpPr>
            <a:grpSpLocks/>
          </p:cNvGrpSpPr>
          <p:nvPr/>
        </p:nvGrpSpPr>
        <p:grpSpPr bwMode="auto">
          <a:xfrm>
            <a:off x="587917" y="3336358"/>
            <a:ext cx="865341" cy="216675"/>
            <a:chOff x="1259" y="2189"/>
            <a:chExt cx="585" cy="261"/>
          </a:xfrm>
          <a:solidFill>
            <a:schemeClr val="bg1"/>
          </a:solidFill>
        </p:grpSpPr>
        <p:sp>
          <p:nvSpPr>
            <p:cNvPr id="40" name="Rectangle 6"/>
            <p:cNvSpPr>
              <a:spLocks noChangeArrowheads="1"/>
            </p:cNvSpPr>
            <p:nvPr/>
          </p:nvSpPr>
          <p:spPr bwMode="auto">
            <a:xfrm>
              <a:off x="1259" y="2189"/>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sp>
          <p:nvSpPr>
            <p:cNvPr id="41" name="Rectangle 25"/>
            <p:cNvSpPr>
              <a:spLocks noChangeArrowheads="1"/>
            </p:cNvSpPr>
            <p:nvPr/>
          </p:nvSpPr>
          <p:spPr bwMode="auto">
            <a:xfrm>
              <a:off x="1565" y="2189"/>
              <a:ext cx="279" cy="261"/>
            </a:xfrm>
            <a:prstGeom prst="rect">
              <a:avLst/>
            </a:prstGeom>
            <a:grpFill/>
            <a:ln w="3175" algn="ctr">
              <a:solidFill>
                <a:schemeClr val="tx2"/>
              </a:solidFill>
              <a:miter lim="800000"/>
              <a:headEnd/>
              <a:tailEnd/>
            </a:ln>
            <a:effectLst/>
          </p:spPr>
          <p:txBody>
            <a:bodyPr wrap="none" anchor="ctr">
              <a:flatTx/>
            </a:bodyPr>
            <a:lstStyle/>
            <a:p>
              <a:r>
                <a:rPr lang="en-US" sz="1050" dirty="0"/>
                <a:t>App</a:t>
              </a:r>
            </a:p>
          </p:txBody>
        </p:sp>
      </p:grpSp>
      <p:grpSp>
        <p:nvGrpSpPr>
          <p:cNvPr id="30" name="Group 28"/>
          <p:cNvGrpSpPr>
            <a:grpSpLocks/>
          </p:cNvGrpSpPr>
          <p:nvPr/>
        </p:nvGrpSpPr>
        <p:grpSpPr bwMode="auto">
          <a:xfrm>
            <a:off x="1849687" y="3336358"/>
            <a:ext cx="865342" cy="216675"/>
            <a:chOff x="2131" y="2193"/>
            <a:chExt cx="585" cy="261"/>
          </a:xfrm>
          <a:solidFill>
            <a:schemeClr val="bg1"/>
          </a:solidFill>
        </p:grpSpPr>
        <p:sp>
          <p:nvSpPr>
            <p:cNvPr id="38" name="Rectangle 26"/>
            <p:cNvSpPr>
              <a:spLocks noChangeArrowheads="1"/>
            </p:cNvSpPr>
            <p:nvPr/>
          </p:nvSpPr>
          <p:spPr bwMode="auto">
            <a:xfrm>
              <a:off x="2131"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sp>
          <p:nvSpPr>
            <p:cNvPr id="39" name="Rectangle 27"/>
            <p:cNvSpPr>
              <a:spLocks noChangeArrowheads="1"/>
            </p:cNvSpPr>
            <p:nvPr/>
          </p:nvSpPr>
          <p:spPr bwMode="auto">
            <a:xfrm>
              <a:off x="2437"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grpSp>
      <p:grpSp>
        <p:nvGrpSpPr>
          <p:cNvPr id="31" name="Group 30"/>
          <p:cNvGrpSpPr>
            <a:grpSpLocks/>
          </p:cNvGrpSpPr>
          <p:nvPr/>
        </p:nvGrpSpPr>
        <p:grpSpPr bwMode="auto">
          <a:xfrm>
            <a:off x="3112937" y="3336358"/>
            <a:ext cx="865342" cy="216675"/>
            <a:chOff x="2131" y="2193"/>
            <a:chExt cx="585" cy="261"/>
          </a:xfrm>
          <a:solidFill>
            <a:schemeClr val="bg1"/>
          </a:solidFill>
        </p:grpSpPr>
        <p:sp>
          <p:nvSpPr>
            <p:cNvPr id="36" name="Rectangle 31"/>
            <p:cNvSpPr>
              <a:spLocks noChangeArrowheads="1"/>
            </p:cNvSpPr>
            <p:nvPr/>
          </p:nvSpPr>
          <p:spPr bwMode="auto">
            <a:xfrm>
              <a:off x="2131"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sp>
          <p:nvSpPr>
            <p:cNvPr id="37" name="Rectangle 32"/>
            <p:cNvSpPr>
              <a:spLocks noChangeArrowheads="1"/>
            </p:cNvSpPr>
            <p:nvPr/>
          </p:nvSpPr>
          <p:spPr bwMode="auto">
            <a:xfrm>
              <a:off x="2437"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grpSp>
      <p:grpSp>
        <p:nvGrpSpPr>
          <p:cNvPr id="32" name="Group 33"/>
          <p:cNvGrpSpPr>
            <a:grpSpLocks/>
          </p:cNvGrpSpPr>
          <p:nvPr/>
        </p:nvGrpSpPr>
        <p:grpSpPr bwMode="auto">
          <a:xfrm>
            <a:off x="4376188" y="3336358"/>
            <a:ext cx="865342" cy="216675"/>
            <a:chOff x="2131" y="2193"/>
            <a:chExt cx="585" cy="261"/>
          </a:xfrm>
          <a:solidFill>
            <a:schemeClr val="bg1"/>
          </a:solidFill>
        </p:grpSpPr>
        <p:sp>
          <p:nvSpPr>
            <p:cNvPr id="34" name="Rectangle 34"/>
            <p:cNvSpPr>
              <a:spLocks noChangeArrowheads="1"/>
            </p:cNvSpPr>
            <p:nvPr/>
          </p:nvSpPr>
          <p:spPr bwMode="auto">
            <a:xfrm>
              <a:off x="2131"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sp>
          <p:nvSpPr>
            <p:cNvPr id="35" name="Rectangle 35"/>
            <p:cNvSpPr>
              <a:spLocks noChangeArrowheads="1"/>
            </p:cNvSpPr>
            <p:nvPr/>
          </p:nvSpPr>
          <p:spPr bwMode="auto">
            <a:xfrm>
              <a:off x="2437" y="2193"/>
              <a:ext cx="279" cy="261"/>
            </a:xfrm>
            <a:prstGeom prst="rect">
              <a:avLst/>
            </a:prstGeom>
            <a:grpFill/>
            <a:ln w="3175" algn="ctr">
              <a:solidFill>
                <a:schemeClr val="tx2"/>
              </a:solidFill>
              <a:miter lim="800000"/>
              <a:headEnd/>
              <a:tailEnd/>
            </a:ln>
            <a:effectLst/>
          </p:spPr>
          <p:txBody>
            <a:bodyPr wrap="none" anchor="ctr">
              <a:flatTx/>
            </a:bodyPr>
            <a:lstStyle/>
            <a:p>
              <a:r>
                <a:rPr lang="en-US" sz="1050"/>
                <a:t>App</a:t>
              </a:r>
            </a:p>
          </p:txBody>
        </p:sp>
      </p:grpSp>
      <p:sp>
        <p:nvSpPr>
          <p:cNvPr id="33" name="Text Box 17"/>
          <p:cNvSpPr txBox="1">
            <a:spLocks noChangeArrowheads="1"/>
          </p:cNvSpPr>
          <p:nvPr/>
        </p:nvSpPr>
        <p:spPr bwMode="auto">
          <a:xfrm>
            <a:off x="2138133" y="4488492"/>
            <a:ext cx="1648735" cy="275072"/>
          </a:xfrm>
          <a:prstGeom prst="rect">
            <a:avLst/>
          </a:prstGeom>
          <a:noFill/>
          <a:ln w="50800" algn="ctr">
            <a:noFill/>
            <a:miter lim="800000"/>
            <a:headEnd/>
            <a:tailEnd/>
          </a:ln>
          <a:effectLst/>
        </p:spPr>
        <p:txBody>
          <a:bodyPr wrap="none">
            <a:spAutoFit/>
          </a:bodyPr>
          <a:lstStyle/>
          <a:p>
            <a:r>
              <a:rPr lang="en-US" sz="1000" dirty="0"/>
              <a:t>70% Hardware Utilization</a:t>
            </a:r>
          </a:p>
        </p:txBody>
      </p:sp>
      <p:sp>
        <p:nvSpPr>
          <p:cNvPr id="2" name="Rectangle 1">
            <a:extLst>
              <a:ext uri="{FF2B5EF4-FFF2-40B4-BE49-F238E27FC236}">
                <a16:creationId xmlns:a16="http://schemas.microsoft.com/office/drawing/2014/main" id="{4CC662AF-1A9E-6A41-85BD-06C2562103CD}"/>
              </a:ext>
            </a:extLst>
          </p:cNvPr>
          <p:cNvSpPr/>
          <p:nvPr/>
        </p:nvSpPr>
        <p:spPr>
          <a:xfrm>
            <a:off x="482718" y="1319023"/>
            <a:ext cx="2553941" cy="33855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A virtual machine is an “</a:t>
            </a:r>
            <a:r>
              <a:rPr lang="en-US" sz="800" i="1" dirty="0">
                <a:latin typeface="Arial" panose="020B0604020202020204" pitchFamily="34" charset="0"/>
                <a:cs typeface="Arial" panose="020B0604020202020204" pitchFamily="34" charset="0"/>
              </a:rPr>
              <a:t>efficient, isolated duplicate of a real machine</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Popek</a:t>
            </a:r>
            <a:r>
              <a:rPr lang="en-US" sz="800" dirty="0">
                <a:latin typeface="Arial" panose="020B0604020202020204" pitchFamily="34" charset="0"/>
                <a:cs typeface="Arial" panose="020B0604020202020204" pitchFamily="34" charset="0"/>
              </a:rPr>
              <a:t> and Goldberg, 1974) </a:t>
            </a:r>
            <a:endParaRPr lang="en-US" sz="800" dirty="0">
              <a:effectLst/>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87C7660E-DFC5-6646-A46A-0FD6872B2DE3}"/>
              </a:ext>
            </a:extLst>
          </p:cNvPr>
          <p:cNvCxnSpPr>
            <a:cxnSpLocks/>
          </p:cNvCxnSpPr>
          <p:nvPr/>
        </p:nvCxnSpPr>
        <p:spPr>
          <a:xfrm flipH="1">
            <a:off x="1437522" y="1713969"/>
            <a:ext cx="510363" cy="74002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9A6B64D2-1B96-D94C-92C0-822DF9489F65}"/>
              </a:ext>
            </a:extLst>
          </p:cNvPr>
          <p:cNvSpPr/>
          <p:nvPr/>
        </p:nvSpPr>
        <p:spPr>
          <a:xfrm>
            <a:off x="3213160" y="1260226"/>
            <a:ext cx="2303012" cy="707886"/>
          </a:xfrm>
          <a:prstGeom prst="rect">
            <a:avLst/>
          </a:prstGeom>
        </p:spPr>
        <p:txBody>
          <a:bodyPr wrap="square">
            <a:spAutoFit/>
          </a:bodyPr>
          <a:lstStyle/>
          <a:p>
            <a:r>
              <a:rPr lang="en-US" sz="800" i="1" dirty="0">
                <a:latin typeface="Arial" panose="020B0604020202020204" pitchFamily="34" charset="0"/>
                <a:cs typeface="Arial" panose="020B0604020202020204" pitchFamily="34" charset="0"/>
              </a:rPr>
              <a:t>Run the guest operating system as a normal user process on the host. A virtual machine monitor process needs to handle: address space changes, device accesses, system calls,... </a:t>
            </a:r>
          </a:p>
        </p:txBody>
      </p:sp>
      <p:cxnSp>
        <p:nvCxnSpPr>
          <p:cNvPr id="51" name="Straight Connector 50">
            <a:extLst>
              <a:ext uri="{FF2B5EF4-FFF2-40B4-BE49-F238E27FC236}">
                <a16:creationId xmlns:a16="http://schemas.microsoft.com/office/drawing/2014/main" id="{F821BBA8-13F0-D242-9243-93C0898DF566}"/>
              </a:ext>
            </a:extLst>
          </p:cNvPr>
          <p:cNvCxnSpPr>
            <a:cxnSpLocks/>
          </p:cNvCxnSpPr>
          <p:nvPr/>
        </p:nvCxnSpPr>
        <p:spPr>
          <a:xfrm flipH="1">
            <a:off x="3886555" y="1870622"/>
            <a:ext cx="510363" cy="74002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4D6082E7-07C9-8E43-96DC-F20C1E84971F}"/>
              </a:ext>
            </a:extLst>
          </p:cNvPr>
          <p:cNvSpPr/>
          <p:nvPr/>
        </p:nvSpPr>
        <p:spPr>
          <a:xfrm>
            <a:off x="5992511" y="785376"/>
            <a:ext cx="2594344" cy="584775"/>
          </a:xfrm>
          <a:prstGeom prst="rect">
            <a:avLst/>
          </a:prstGeom>
        </p:spPr>
        <p:txBody>
          <a:bodyPr wrap="square">
            <a:spAutoFit/>
          </a:bodyPr>
          <a:lstStyle/>
          <a:p>
            <a:r>
              <a:rPr lang="en-US" sz="800" i="1" dirty="0" err="1">
                <a:solidFill>
                  <a:srgbClr val="333333"/>
                </a:solidFill>
                <a:latin typeface="Arial" panose="020B0604020202020204" pitchFamily="34" charset="0"/>
              </a:rPr>
              <a:t>Popek</a:t>
            </a:r>
            <a:r>
              <a:rPr lang="en-US" sz="800" i="1" dirty="0">
                <a:solidFill>
                  <a:srgbClr val="333333"/>
                </a:solidFill>
                <a:latin typeface="Arial" panose="020B0604020202020204" pitchFamily="34" charset="0"/>
              </a:rPr>
              <a:t> and Goldberg defined a set of sufficient conditions for a computer architecture to efficiently support virtualization. The set provides guidelines for the design of virtualized computer architectures</a:t>
            </a:r>
            <a:endParaRPr lang="en-US" sz="800" i="1" dirty="0"/>
          </a:p>
        </p:txBody>
      </p:sp>
      <p:cxnSp>
        <p:nvCxnSpPr>
          <p:cNvPr id="53" name="Straight Connector 52">
            <a:extLst>
              <a:ext uri="{FF2B5EF4-FFF2-40B4-BE49-F238E27FC236}">
                <a16:creationId xmlns:a16="http://schemas.microsoft.com/office/drawing/2014/main" id="{E61DD3A8-C918-8F47-8C36-818FD5A8771E}"/>
              </a:ext>
            </a:extLst>
          </p:cNvPr>
          <p:cNvCxnSpPr>
            <a:cxnSpLocks/>
          </p:cNvCxnSpPr>
          <p:nvPr/>
        </p:nvCxnSpPr>
        <p:spPr>
          <a:xfrm flipH="1">
            <a:off x="6855873" y="1338285"/>
            <a:ext cx="151693" cy="184297"/>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421595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Cloud Computing</a:t>
            </a:r>
            <a:br>
              <a:rPr lang="en-US" sz="1400" dirty="0">
                <a:latin typeface="Arial" charset="0"/>
                <a:ea typeface="Arial" charset="0"/>
                <a:cs typeface="Arial" charset="0"/>
              </a:rPr>
            </a:br>
            <a:r>
              <a:rPr lang="en-US" sz="1400" b="0" dirty="0">
                <a:latin typeface="Arial" charset="0"/>
                <a:ea typeface="Arial" charset="0"/>
                <a:cs typeface="Arial" charset="0"/>
              </a:rPr>
              <a:t>From Virtualization to Clouds</a:t>
            </a:r>
            <a:endParaRPr lang="en-US" sz="1400" b="0" dirty="0"/>
          </a:p>
        </p:txBody>
      </p:sp>
      <p:grpSp>
        <p:nvGrpSpPr>
          <p:cNvPr id="18" name="组合 126"/>
          <p:cNvGrpSpPr/>
          <p:nvPr/>
        </p:nvGrpSpPr>
        <p:grpSpPr>
          <a:xfrm>
            <a:off x="1104228" y="1764156"/>
            <a:ext cx="6862821" cy="2706084"/>
            <a:chOff x="582084" y="929640"/>
            <a:chExt cx="7586616" cy="3307080"/>
          </a:xfrm>
        </p:grpSpPr>
        <p:sp>
          <p:nvSpPr>
            <p:cNvPr id="20" name="圆角矩形 114"/>
            <p:cNvSpPr/>
            <p:nvPr/>
          </p:nvSpPr>
          <p:spPr bwMode="auto">
            <a:xfrm>
              <a:off x="2369820" y="929640"/>
              <a:ext cx="2016000" cy="2994660"/>
            </a:xfrm>
            <a:prstGeom prst="roundRect">
              <a:avLst>
                <a:gd name="adj" fmla="val 6757"/>
              </a:avLst>
            </a:prstGeom>
            <a:solidFill>
              <a:schemeClr val="bg1">
                <a:lumMod val="95000"/>
              </a:schemeClr>
            </a:solidFill>
            <a:ln w="19050">
              <a:solidFill>
                <a:srgbClr val="99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en-US" altLang="zh-CN" sz="1600" b="0" i="0" u="none" strike="noStrike" cap="none" normalizeH="0" baseline="0">
                <a:ln>
                  <a:noFill/>
                </a:ln>
                <a:solidFill>
                  <a:schemeClr val="tx1"/>
                </a:solidFill>
                <a:effectLst/>
                <a:latin typeface="Arial"/>
                <a:ea typeface="宋体" charset="-122"/>
              </a:endParaRPr>
            </a:p>
          </p:txBody>
        </p:sp>
        <p:sp>
          <p:nvSpPr>
            <p:cNvPr id="21" name="圆角矩形 122"/>
            <p:cNvSpPr/>
            <p:nvPr/>
          </p:nvSpPr>
          <p:spPr bwMode="auto">
            <a:xfrm>
              <a:off x="6152700" y="929640"/>
              <a:ext cx="2016000" cy="2994660"/>
            </a:xfrm>
            <a:prstGeom prst="roundRect">
              <a:avLst>
                <a:gd name="adj" fmla="val 6757"/>
              </a:avLst>
            </a:prstGeom>
            <a:solidFill>
              <a:schemeClr val="bg1">
                <a:lumMod val="95000"/>
              </a:schemeClr>
            </a:solidFill>
            <a:ln w="19050">
              <a:solidFill>
                <a:schemeClr val="accent5">
                  <a:lumMod val="5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en-US" altLang="zh-CN" sz="1600" b="0" i="0" u="none" strike="noStrike" cap="none" normalizeH="0" baseline="0">
                <a:ln>
                  <a:noFill/>
                </a:ln>
                <a:solidFill>
                  <a:schemeClr val="tx1"/>
                </a:solidFill>
                <a:effectLst/>
                <a:latin typeface="Arial"/>
                <a:ea typeface="宋体" charset="-122"/>
              </a:endParaRPr>
            </a:p>
          </p:txBody>
        </p:sp>
        <p:sp>
          <p:nvSpPr>
            <p:cNvPr id="22" name="椭圆 123"/>
            <p:cNvSpPr/>
            <p:nvPr/>
          </p:nvSpPr>
          <p:spPr bwMode="auto">
            <a:xfrm>
              <a:off x="6602730" y="1562100"/>
              <a:ext cx="1043940" cy="1043940"/>
            </a:xfrm>
            <a:prstGeom prst="ellipse">
              <a:avLst/>
            </a:prstGeom>
            <a:noFill/>
            <a:ln w="19050">
              <a:solidFill>
                <a:schemeClr val="accent5">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en-US" altLang="zh-CN" sz="1600" b="0" i="0" u="none" strike="noStrike" cap="none" normalizeH="0" baseline="0">
                <a:ln>
                  <a:noFill/>
                </a:ln>
                <a:solidFill>
                  <a:schemeClr val="tx1"/>
                </a:solidFill>
                <a:effectLst/>
                <a:latin typeface="Arial"/>
                <a:ea typeface="宋体" charset="-122"/>
              </a:endParaRPr>
            </a:p>
          </p:txBody>
        </p:sp>
        <p:sp>
          <p:nvSpPr>
            <p:cNvPr id="23" name="圆角矩形 120"/>
            <p:cNvSpPr/>
            <p:nvPr/>
          </p:nvSpPr>
          <p:spPr bwMode="auto">
            <a:xfrm>
              <a:off x="4274820" y="1242060"/>
              <a:ext cx="1944000" cy="2994660"/>
            </a:xfrm>
            <a:prstGeom prst="roundRect">
              <a:avLst>
                <a:gd name="adj" fmla="val 6757"/>
              </a:avLst>
            </a:prstGeom>
            <a:solidFill>
              <a:schemeClr val="bg1">
                <a:lumMod val="95000"/>
              </a:schemeClr>
            </a:solidFill>
            <a:ln w="19050">
              <a:solidFill>
                <a:srgbClr val="0070C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en-US" altLang="zh-CN" sz="1600" b="0" i="0" u="none" strike="noStrike" cap="none" normalizeH="0" baseline="0">
                <a:ln>
                  <a:noFill/>
                </a:ln>
                <a:solidFill>
                  <a:srgbClr val="0070C0"/>
                </a:solidFill>
                <a:effectLst/>
                <a:latin typeface="Arial"/>
                <a:ea typeface="宋体" charset="-122"/>
              </a:endParaRPr>
            </a:p>
          </p:txBody>
        </p:sp>
        <p:sp>
          <p:nvSpPr>
            <p:cNvPr id="24" name="椭圆 121"/>
            <p:cNvSpPr/>
            <p:nvPr/>
          </p:nvSpPr>
          <p:spPr bwMode="auto">
            <a:xfrm>
              <a:off x="4724850" y="1866900"/>
              <a:ext cx="1043940" cy="1043940"/>
            </a:xfrm>
            <a:prstGeom prst="ellipse">
              <a:avLst/>
            </a:prstGeom>
            <a:noFill/>
            <a:ln w="19050">
              <a:solidFill>
                <a:srgbClr val="0070C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en-US" altLang="zh-CN" sz="1600" b="0" i="0" u="none" strike="noStrike" cap="none" normalizeH="0" baseline="0">
                <a:ln>
                  <a:noFill/>
                </a:ln>
                <a:solidFill>
                  <a:schemeClr val="tx1"/>
                </a:solidFill>
                <a:effectLst/>
                <a:latin typeface="Arial"/>
                <a:ea typeface="宋体" charset="-122"/>
              </a:endParaRPr>
            </a:p>
          </p:txBody>
        </p:sp>
        <p:sp>
          <p:nvSpPr>
            <p:cNvPr id="25" name="圆角矩形 117"/>
            <p:cNvSpPr/>
            <p:nvPr/>
          </p:nvSpPr>
          <p:spPr bwMode="auto">
            <a:xfrm>
              <a:off x="586740" y="1242060"/>
              <a:ext cx="1944000" cy="2994660"/>
            </a:xfrm>
            <a:prstGeom prst="roundRect">
              <a:avLst>
                <a:gd name="adj" fmla="val 6757"/>
              </a:avLst>
            </a:prstGeom>
            <a:solidFill>
              <a:schemeClr val="bg1">
                <a:lumMod val="95000"/>
              </a:schemeClr>
            </a:solidFill>
            <a:ln w="19050">
              <a:solidFill>
                <a:srgbClr val="6699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en-US" altLang="zh-CN" sz="1600" b="0" i="0" u="none" strike="noStrike" cap="none" normalizeH="0" baseline="0">
                <a:ln>
                  <a:noFill/>
                </a:ln>
                <a:solidFill>
                  <a:schemeClr val="tx1"/>
                </a:solidFill>
                <a:effectLst/>
                <a:latin typeface="Arial"/>
                <a:ea typeface="宋体" charset="-122"/>
              </a:endParaRPr>
            </a:p>
          </p:txBody>
        </p:sp>
        <p:sp>
          <p:nvSpPr>
            <p:cNvPr id="26" name="椭圆 118"/>
            <p:cNvSpPr/>
            <p:nvPr/>
          </p:nvSpPr>
          <p:spPr bwMode="auto">
            <a:xfrm>
              <a:off x="1036770" y="1889760"/>
              <a:ext cx="1043940" cy="1043940"/>
            </a:xfrm>
            <a:prstGeom prst="ellipse">
              <a:avLst/>
            </a:prstGeom>
            <a:noFill/>
            <a:ln w="19050">
              <a:solidFill>
                <a:srgbClr val="6699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en-US" altLang="zh-CN" sz="1600" b="0" i="0" u="none" strike="noStrike" cap="none" normalizeH="0" baseline="0">
                <a:ln>
                  <a:noFill/>
                </a:ln>
                <a:solidFill>
                  <a:schemeClr val="tx1"/>
                </a:solidFill>
                <a:effectLst/>
                <a:latin typeface="Arial"/>
                <a:ea typeface="宋体" charset="-122"/>
              </a:endParaRPr>
            </a:p>
          </p:txBody>
        </p:sp>
        <p:sp>
          <p:nvSpPr>
            <p:cNvPr id="27" name="矩形 72"/>
            <p:cNvSpPr/>
            <p:nvPr/>
          </p:nvSpPr>
          <p:spPr>
            <a:xfrm>
              <a:off x="582084" y="2925741"/>
              <a:ext cx="1864087" cy="626229"/>
            </a:xfrm>
            <a:prstGeom prst="rect">
              <a:avLst/>
            </a:prstGeom>
            <a:ln>
              <a:noFill/>
            </a:ln>
          </p:spPr>
          <p:txBody>
            <a:bodyPr wrap="square">
              <a:spAutoFit/>
            </a:bodyPr>
            <a:lstStyle/>
            <a:p>
              <a:pPr marL="179388" lvl="0" indent="-179388" fontAlgn="ctr">
                <a:buFont typeface="Arial" pitchFamily="34" charset="0"/>
                <a:buChar char="•"/>
                <a:defRPr/>
              </a:pPr>
              <a:r>
                <a:rPr lang="en-US" altLang="zh-CN" sz="800" kern="0" dirty="0">
                  <a:solidFill>
                    <a:srgbClr val="669900"/>
                  </a:solidFill>
                  <a:latin typeface="Arial"/>
                  <a:ea typeface="微软雅黑" pitchFamily="34" charset="-122"/>
                  <a:cs typeface="Arial" pitchFamily="34" charset="0"/>
                </a:rPr>
                <a:t>Computing virtualization</a:t>
              </a:r>
            </a:p>
            <a:p>
              <a:pPr marL="179388" lvl="0" indent="-179388" fontAlgn="ctr">
                <a:buFont typeface="Arial" pitchFamily="34" charset="0"/>
                <a:buChar char="•"/>
                <a:defRPr/>
              </a:pPr>
              <a:r>
                <a:rPr lang="en-US" altLang="zh-CN" sz="800" kern="0" dirty="0">
                  <a:solidFill>
                    <a:srgbClr val="669900"/>
                  </a:solidFill>
                  <a:latin typeface="Arial"/>
                  <a:ea typeface="微软雅黑" pitchFamily="34" charset="-122"/>
                  <a:cs typeface="Arial" pitchFamily="34" charset="0"/>
                </a:rPr>
                <a:t>Storage virtualization</a:t>
              </a:r>
            </a:p>
            <a:p>
              <a:pPr marL="179388" lvl="0" indent="-179388" fontAlgn="ctr">
                <a:buFont typeface="Arial" pitchFamily="34" charset="0"/>
                <a:buChar char="•"/>
                <a:defRPr/>
              </a:pPr>
              <a:r>
                <a:rPr lang="en-US" altLang="zh-CN" sz="800" kern="0" dirty="0">
                  <a:solidFill>
                    <a:srgbClr val="669900"/>
                  </a:solidFill>
                  <a:latin typeface="Arial"/>
                  <a:ea typeface="微软雅黑" pitchFamily="34" charset="-122"/>
                  <a:cs typeface="Arial" pitchFamily="34" charset="0"/>
                </a:rPr>
                <a:t>Network and security virtualization</a:t>
              </a:r>
            </a:p>
          </p:txBody>
        </p:sp>
        <p:sp>
          <p:nvSpPr>
            <p:cNvPr id="28" name="矩形 96"/>
            <p:cNvSpPr/>
            <p:nvPr/>
          </p:nvSpPr>
          <p:spPr>
            <a:xfrm>
              <a:off x="2543063" y="2672840"/>
              <a:ext cx="1744233" cy="494392"/>
            </a:xfrm>
            <a:prstGeom prst="rect">
              <a:avLst/>
            </a:prstGeom>
          </p:spPr>
          <p:txBody>
            <a:bodyPr wrap="square" lIns="36000" rIns="36000">
              <a:spAutoFit/>
            </a:bodyPr>
            <a:lstStyle/>
            <a:p>
              <a:pPr marL="179388" lvl="0" indent="-179388" fontAlgn="ctr">
                <a:buFont typeface="Arial" pitchFamily="34" charset="0"/>
                <a:buChar char="•"/>
                <a:defRPr/>
              </a:pPr>
              <a:r>
                <a:rPr lang="en-US" altLang="zh-CN" sz="800" kern="0" dirty="0">
                  <a:solidFill>
                    <a:srgbClr val="990000"/>
                  </a:solidFill>
                  <a:latin typeface="Arial"/>
                  <a:ea typeface="微软雅黑" pitchFamily="34" charset="-122"/>
                  <a:cs typeface="Arial" pitchFamily="34" charset="0"/>
                </a:rPr>
                <a:t>Automatic management</a:t>
              </a:r>
            </a:p>
            <a:p>
              <a:pPr marL="179388" lvl="0" indent="-179388" fontAlgn="ctr">
                <a:buFont typeface="Arial" pitchFamily="34" charset="0"/>
                <a:buChar char="•"/>
                <a:defRPr/>
              </a:pPr>
              <a:r>
                <a:rPr lang="en-US" altLang="zh-CN" sz="800" kern="0" dirty="0">
                  <a:solidFill>
                    <a:srgbClr val="990000"/>
                  </a:solidFill>
                  <a:latin typeface="Arial"/>
                  <a:ea typeface="微软雅黑" pitchFamily="34" charset="-122"/>
                  <a:cs typeface="Arial" pitchFamily="34" charset="0"/>
                </a:rPr>
                <a:t>Elastic resource scheduling</a:t>
              </a:r>
            </a:p>
            <a:p>
              <a:pPr marL="179388" lvl="0" indent="-179388" fontAlgn="ctr">
                <a:buFont typeface="Arial" pitchFamily="34" charset="0"/>
                <a:buChar char="•"/>
                <a:defRPr/>
              </a:pPr>
              <a:r>
                <a:rPr lang="en-US" altLang="zh-CN" sz="800" kern="0" dirty="0">
                  <a:solidFill>
                    <a:srgbClr val="990000"/>
                  </a:solidFill>
                  <a:latin typeface="Arial"/>
                  <a:ea typeface="微软雅黑" pitchFamily="34" charset="-122"/>
                  <a:cs typeface="Arial" pitchFamily="34" charset="0"/>
                </a:rPr>
                <a:t>HA based on large clusters</a:t>
              </a:r>
            </a:p>
          </p:txBody>
        </p:sp>
        <p:sp>
          <p:nvSpPr>
            <p:cNvPr id="29" name="矩形 97"/>
            <p:cNvSpPr/>
            <p:nvPr/>
          </p:nvSpPr>
          <p:spPr>
            <a:xfrm>
              <a:off x="4276114" y="2888980"/>
              <a:ext cx="1947250" cy="626229"/>
            </a:xfrm>
            <a:prstGeom prst="rect">
              <a:avLst/>
            </a:prstGeom>
            <a:ln>
              <a:noFill/>
            </a:ln>
          </p:spPr>
          <p:txBody>
            <a:bodyPr wrap="square">
              <a:spAutoFit/>
            </a:bodyPr>
            <a:lstStyle/>
            <a:p>
              <a:pPr marL="179388" lvl="0" indent="-179388" fontAlgn="ctr">
                <a:buFont typeface="Arial" pitchFamily="34" charset="0"/>
                <a:buChar char="•"/>
                <a:defRPr/>
              </a:pPr>
              <a:r>
                <a:rPr lang="en-US" altLang="zh-CN" sz="800" kern="0" dirty="0">
                  <a:solidFill>
                    <a:srgbClr val="0070C0"/>
                  </a:solidFill>
                  <a:latin typeface="Arial"/>
                  <a:ea typeface="微软雅黑" pitchFamily="34" charset="-122"/>
                  <a:cs typeface="Arial" pitchFamily="34" charset="0"/>
                </a:rPr>
                <a:t>Consolidation of multiple DCs</a:t>
              </a:r>
            </a:p>
            <a:p>
              <a:pPr marL="179388" lvl="0" indent="-179388" fontAlgn="ctr">
                <a:buFont typeface="Arial" pitchFamily="34" charset="0"/>
                <a:buChar char="•"/>
                <a:defRPr/>
              </a:pPr>
              <a:r>
                <a:rPr lang="en-US" altLang="zh-CN" sz="800" kern="0" dirty="0">
                  <a:solidFill>
                    <a:srgbClr val="0070C0"/>
                  </a:solidFill>
                  <a:latin typeface="Arial"/>
                  <a:ea typeface="微软雅黑" pitchFamily="34" charset="-122"/>
                  <a:cs typeface="Arial" pitchFamily="34" charset="0"/>
                </a:rPr>
                <a:t>Multi-level backup and DR</a:t>
              </a:r>
            </a:p>
            <a:p>
              <a:pPr marL="179388" indent="-179388" fontAlgn="ctr">
                <a:buFont typeface="Arial" pitchFamily="34" charset="0"/>
                <a:buChar char="•"/>
                <a:defRPr/>
              </a:pPr>
              <a:r>
                <a:rPr lang="en-US" altLang="zh-CN" sz="800" kern="0" dirty="0">
                  <a:solidFill>
                    <a:srgbClr val="0070C0"/>
                  </a:solidFill>
                  <a:latin typeface="Arial"/>
                  <a:ea typeface="微软雅黑" pitchFamily="34" charset="-122"/>
                  <a:cs typeface="Arial" pitchFamily="34" charset="0"/>
                </a:rPr>
                <a:t>Software-defined networking (SDN)</a:t>
              </a:r>
            </a:p>
          </p:txBody>
        </p:sp>
        <p:sp>
          <p:nvSpPr>
            <p:cNvPr id="30" name="矩形 98"/>
            <p:cNvSpPr/>
            <p:nvPr/>
          </p:nvSpPr>
          <p:spPr>
            <a:xfrm>
              <a:off x="6252457" y="2707440"/>
              <a:ext cx="1903144" cy="494392"/>
            </a:xfrm>
            <a:prstGeom prst="rect">
              <a:avLst/>
            </a:prstGeom>
          </p:spPr>
          <p:txBody>
            <a:bodyPr wrap="square" lIns="36000" rIns="36000">
              <a:spAutoFit/>
            </a:bodyPr>
            <a:lstStyle/>
            <a:p>
              <a:pPr marL="179388" lvl="0" indent="-179388" fontAlgn="ctr">
                <a:buFont typeface="Arial" pitchFamily="34" charset="0"/>
                <a:buChar char="•"/>
                <a:defRPr/>
              </a:pPr>
              <a:r>
                <a:rPr lang="en-US" altLang="zh-CN" sz="800" kern="0" dirty="0">
                  <a:solidFill>
                    <a:schemeClr val="accent2">
                      <a:lumMod val="50000"/>
                    </a:schemeClr>
                  </a:solidFill>
                  <a:latin typeface="Arial"/>
                  <a:ea typeface="微软雅黑" pitchFamily="34" charset="-122"/>
                  <a:cs typeface="Arial" pitchFamily="34" charset="0"/>
                </a:rPr>
                <a:t>Unified management</a:t>
              </a:r>
            </a:p>
            <a:p>
              <a:pPr marL="179388" lvl="0" indent="-179388" fontAlgn="ctr">
                <a:buFont typeface="Arial" pitchFamily="34" charset="0"/>
                <a:buChar char="•"/>
                <a:defRPr/>
              </a:pPr>
              <a:r>
                <a:rPr lang="en-US" altLang="zh-CN" sz="800" kern="0" dirty="0">
                  <a:solidFill>
                    <a:schemeClr val="accent2">
                      <a:lumMod val="50000"/>
                    </a:schemeClr>
                  </a:solidFill>
                  <a:latin typeface="Arial"/>
                  <a:ea typeface="微软雅黑" pitchFamily="34" charset="-122"/>
                  <a:cs typeface="Arial" pitchFamily="34" charset="0"/>
                </a:rPr>
                <a:t>Optimal resource allocation</a:t>
              </a:r>
            </a:p>
            <a:p>
              <a:pPr marL="179388" lvl="0" indent="-179388" fontAlgn="ctr">
                <a:buFont typeface="Arial" pitchFamily="34" charset="0"/>
                <a:buChar char="•"/>
                <a:defRPr/>
              </a:pPr>
              <a:r>
                <a:rPr lang="en-US" altLang="zh-CN" sz="800" kern="0" dirty="0">
                  <a:solidFill>
                    <a:schemeClr val="accent2">
                      <a:lumMod val="50000"/>
                    </a:schemeClr>
                  </a:solidFill>
                  <a:latin typeface="Arial"/>
                  <a:ea typeface="微软雅黑" pitchFamily="34" charset="-122"/>
                  <a:cs typeface="Arial" pitchFamily="34" charset="0"/>
                </a:rPr>
                <a:t>Flexible service migration</a:t>
              </a:r>
            </a:p>
          </p:txBody>
        </p:sp>
        <p:grpSp>
          <p:nvGrpSpPr>
            <p:cNvPr id="31" name="组合 31"/>
            <p:cNvGrpSpPr>
              <a:grpSpLocks noChangeAspect="1"/>
            </p:cNvGrpSpPr>
            <p:nvPr/>
          </p:nvGrpSpPr>
          <p:grpSpPr>
            <a:xfrm>
              <a:off x="4748304" y="1806133"/>
              <a:ext cx="1044000" cy="1044000"/>
              <a:chOff x="4739961" y="754400"/>
              <a:chExt cx="2342669" cy="2342669"/>
            </a:xfrm>
          </p:grpSpPr>
          <p:pic>
            <p:nvPicPr>
              <p:cNvPr id="54" name="Picture 3" descr="D:\07 胶片制作培训材料\IT产品线\Icon\云 Network Cloud.png"/>
              <p:cNvPicPr>
                <a:picLocks noChangeAspect="1" noChangeArrowheads="1"/>
              </p:cNvPicPr>
              <p:nvPr/>
            </p:nvPicPr>
            <p:blipFill>
              <a:blip r:embed="rId3" cstate="print">
                <a:lum/>
                <a:extLst>
                  <a:ext uri="{28A0092B-C50C-407E-A947-70E740481C1C}">
                    <a14:useLocalDpi xmlns:a14="http://schemas.microsoft.com/office/drawing/2010/main" val="0"/>
                  </a:ext>
                </a:extLst>
              </a:blip>
              <a:srcRect/>
              <a:stretch>
                <a:fillRect/>
              </a:stretch>
            </p:blipFill>
            <p:spPr bwMode="auto">
              <a:xfrm>
                <a:off x="4739961" y="754400"/>
                <a:ext cx="2342669" cy="2342669"/>
              </a:xfrm>
              <a:prstGeom prst="rect">
                <a:avLst/>
              </a:prstGeom>
              <a:noFill/>
              <a:ln>
                <a:noFill/>
              </a:ln>
            </p:spPr>
          </p:pic>
          <p:pic>
            <p:nvPicPr>
              <p:cNvPr id="55" name="Picture 2" descr="F:\PIC\PIC Collection_原始图\Cloud Computing.jpg"/>
              <p:cNvPicPr>
                <a:picLocks noChangeAspect="1" noChangeArrowheads="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203817" y="1046982"/>
                <a:ext cx="1564642" cy="1563336"/>
              </a:xfrm>
              <a:prstGeom prst="rect">
                <a:avLst/>
              </a:prstGeom>
              <a:noFill/>
            </p:spPr>
          </p:pic>
        </p:grpSp>
        <p:grpSp>
          <p:nvGrpSpPr>
            <p:cNvPr id="32" name="组合 34"/>
            <p:cNvGrpSpPr/>
            <p:nvPr/>
          </p:nvGrpSpPr>
          <p:grpSpPr>
            <a:xfrm>
              <a:off x="6612027" y="1636616"/>
              <a:ext cx="1025349" cy="870364"/>
              <a:chOff x="3090369" y="3297108"/>
              <a:chExt cx="995892" cy="910881"/>
            </a:xfrm>
          </p:grpSpPr>
          <p:pic>
            <p:nvPicPr>
              <p:cNvPr id="44" name="Picture 6" descr="C:\Users\hk\Desktop\图标美化\终稿\3\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6692" y="4081881"/>
                <a:ext cx="810831" cy="126108"/>
              </a:xfrm>
              <a:prstGeom prst="rect">
                <a:avLst/>
              </a:prstGeom>
              <a:noFill/>
              <a:ln w="9525">
                <a:noFill/>
                <a:miter lim="800000"/>
                <a:headEnd/>
                <a:tailEnd/>
              </a:ln>
            </p:spPr>
          </p:pic>
          <p:grpSp>
            <p:nvGrpSpPr>
              <p:cNvPr id="45" name="组合 30"/>
              <p:cNvGrpSpPr>
                <a:grpSpLocks noChangeAspect="1"/>
              </p:cNvGrpSpPr>
              <p:nvPr/>
            </p:nvGrpSpPr>
            <p:grpSpPr>
              <a:xfrm>
                <a:off x="3090369" y="3297108"/>
                <a:ext cx="995892" cy="864740"/>
                <a:chOff x="6629438" y="2023080"/>
                <a:chExt cx="2133997" cy="1852960"/>
              </a:xfrm>
            </p:grpSpPr>
            <p:pic>
              <p:nvPicPr>
                <p:cNvPr id="46" name="Picture 2" descr="F:\PIC\16：10_PPT_pic\ICOS\Cloud-icon.png"/>
                <p:cNvPicPr>
                  <a:picLocks noChangeAspect="1" noChangeArrowheads="1"/>
                </p:cNvPicPr>
                <p:nvPr/>
              </p:nvPicPr>
              <p:blipFill>
                <a:blip r:embed="rId6" cstate="print">
                  <a:extLst>
                    <a:ext uri="{28A0092B-C50C-407E-A947-70E740481C1C}">
                      <a14:useLocalDpi xmlns:a14="http://schemas.microsoft.com/office/drawing/2010/main" val="0"/>
                    </a:ext>
                  </a:extLst>
                </a:blip>
                <a:srcRect b="19934"/>
                <a:stretch>
                  <a:fillRect/>
                </a:stretch>
              </p:blipFill>
              <p:spPr bwMode="auto">
                <a:xfrm>
                  <a:off x="6858000" y="2023080"/>
                  <a:ext cx="1513840" cy="1033828"/>
                </a:xfrm>
                <a:prstGeom prst="rect">
                  <a:avLst/>
                </a:prstGeom>
                <a:noFill/>
              </p:spPr>
            </p:pic>
            <p:grpSp>
              <p:nvGrpSpPr>
                <p:cNvPr id="47" name="组合 27"/>
                <p:cNvGrpSpPr/>
                <p:nvPr/>
              </p:nvGrpSpPr>
              <p:grpSpPr>
                <a:xfrm>
                  <a:off x="6629438" y="2860040"/>
                  <a:ext cx="1080301" cy="1016000"/>
                  <a:chOff x="6873278" y="1143000"/>
                  <a:chExt cx="1080301" cy="1016000"/>
                </a:xfrm>
              </p:grpSpPr>
              <p:pic>
                <p:nvPicPr>
                  <p:cNvPr id="52" name="Picture 2" descr="F:\PIC\16：10_PPT_pic\ICOS\Weather clou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8800" y="1143000"/>
                    <a:ext cx="1016000" cy="1016000"/>
                  </a:xfrm>
                  <a:prstGeom prst="rect">
                    <a:avLst/>
                  </a:prstGeom>
                  <a:noFill/>
                </p:spPr>
              </p:pic>
              <p:sp>
                <p:nvSpPr>
                  <p:cNvPr id="53" name="TextBox 52"/>
                  <p:cNvSpPr txBox="1"/>
                  <p:nvPr/>
                </p:nvSpPr>
                <p:spPr>
                  <a:xfrm>
                    <a:off x="6873278" y="1340251"/>
                    <a:ext cx="1080301" cy="517392"/>
                  </a:xfrm>
                  <a:prstGeom prst="rect">
                    <a:avLst/>
                  </a:prstGeom>
                  <a:noFill/>
                </p:spPr>
                <p:txBody>
                  <a:bodyPr wrap="none" rtlCol="0">
                    <a:spAutoFit/>
                  </a:bodyPr>
                  <a:lstStyle/>
                  <a:p>
                    <a:pPr fontAlgn="ctr"/>
                    <a:r>
                      <a:rPr lang="en-US" altLang="zh-CN" sz="800">
                        <a:solidFill>
                          <a:schemeClr val="tx1">
                            <a:lumMod val="95000"/>
                            <a:lumOff val="5000"/>
                          </a:schemeClr>
                        </a:solidFill>
                        <a:latin typeface="Arial"/>
                        <a:cs typeface="Arial" pitchFamily="34" charset="0"/>
                      </a:rPr>
                      <a:t>Private</a:t>
                    </a:r>
                    <a:endParaRPr lang="en-US" altLang="zh-CN" sz="800" dirty="0">
                      <a:solidFill>
                        <a:schemeClr val="tx1">
                          <a:lumMod val="95000"/>
                          <a:lumOff val="5000"/>
                        </a:schemeClr>
                      </a:solidFill>
                      <a:latin typeface="Arial"/>
                      <a:cs typeface="Arial" pitchFamily="34" charset="0"/>
                    </a:endParaRPr>
                  </a:p>
                </p:txBody>
              </p:sp>
            </p:grpSp>
            <p:grpSp>
              <p:nvGrpSpPr>
                <p:cNvPr id="48" name="组合 26"/>
                <p:cNvGrpSpPr/>
                <p:nvPr/>
              </p:nvGrpSpPr>
              <p:grpSpPr>
                <a:xfrm>
                  <a:off x="7747420" y="2860040"/>
                  <a:ext cx="1016015" cy="1016000"/>
                  <a:chOff x="7930300" y="1143000"/>
                  <a:chExt cx="1016015" cy="1016000"/>
                </a:xfrm>
              </p:grpSpPr>
              <p:pic>
                <p:nvPicPr>
                  <p:cNvPr id="50" name="Picture 2" descr="F:\PIC\16：10_PPT_pic\ICOS\Weather clou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30315" y="1143000"/>
                    <a:ext cx="1016000" cy="1016000"/>
                  </a:xfrm>
                  <a:prstGeom prst="rect">
                    <a:avLst/>
                  </a:prstGeom>
                  <a:noFill/>
                </p:spPr>
              </p:pic>
              <p:sp>
                <p:nvSpPr>
                  <p:cNvPr id="51" name="TextBox 50"/>
                  <p:cNvSpPr txBox="1"/>
                  <p:nvPr/>
                </p:nvSpPr>
                <p:spPr>
                  <a:xfrm>
                    <a:off x="7930300" y="1340251"/>
                    <a:ext cx="994618" cy="517392"/>
                  </a:xfrm>
                  <a:prstGeom prst="rect">
                    <a:avLst/>
                  </a:prstGeom>
                  <a:noFill/>
                </p:spPr>
                <p:txBody>
                  <a:bodyPr wrap="none" rtlCol="0">
                    <a:spAutoFit/>
                  </a:bodyPr>
                  <a:lstStyle/>
                  <a:p>
                    <a:pPr fontAlgn="ctr"/>
                    <a:r>
                      <a:rPr lang="en-US" altLang="zh-CN" sz="800">
                        <a:solidFill>
                          <a:schemeClr val="tx1">
                            <a:lumMod val="95000"/>
                            <a:lumOff val="5000"/>
                          </a:schemeClr>
                        </a:solidFill>
                        <a:latin typeface="Arial"/>
                        <a:cs typeface="Arial" pitchFamily="34" charset="0"/>
                      </a:rPr>
                      <a:t>Public</a:t>
                    </a:r>
                    <a:endParaRPr lang="en-US" altLang="zh-CN" sz="800" dirty="0">
                      <a:solidFill>
                        <a:schemeClr val="tx1">
                          <a:lumMod val="95000"/>
                          <a:lumOff val="5000"/>
                        </a:schemeClr>
                      </a:solidFill>
                      <a:latin typeface="Arial"/>
                      <a:cs typeface="Arial" pitchFamily="34" charset="0"/>
                    </a:endParaRPr>
                  </a:p>
                </p:txBody>
              </p:sp>
            </p:grpSp>
            <p:sp>
              <p:nvSpPr>
                <p:cNvPr id="49" name="TextBox 48"/>
                <p:cNvSpPr txBox="1"/>
                <p:nvPr/>
              </p:nvSpPr>
              <p:spPr>
                <a:xfrm>
                  <a:off x="7095154" y="2129222"/>
                  <a:ext cx="1090583" cy="813043"/>
                </a:xfrm>
                <a:prstGeom prst="rect">
                  <a:avLst/>
                </a:prstGeom>
                <a:noFill/>
              </p:spPr>
              <p:txBody>
                <a:bodyPr wrap="none" rtlCol="0">
                  <a:spAutoFit/>
                </a:bodyPr>
                <a:lstStyle/>
                <a:p>
                  <a:pPr fontAlgn="ctr"/>
                  <a:r>
                    <a:rPr lang="en-US" altLang="zh-CN" sz="800" dirty="0">
                      <a:solidFill>
                        <a:schemeClr val="bg1"/>
                      </a:solidFill>
                      <a:latin typeface="Arial"/>
                      <a:cs typeface="Arial" pitchFamily="34" charset="0"/>
                    </a:rPr>
                    <a:t>Hybrid </a:t>
                  </a:r>
                </a:p>
                <a:p>
                  <a:pPr fontAlgn="ctr"/>
                  <a:r>
                    <a:rPr lang="en-US" altLang="zh-CN" sz="800">
                      <a:solidFill>
                        <a:schemeClr val="bg1"/>
                      </a:solidFill>
                      <a:latin typeface="Arial"/>
                      <a:cs typeface="Arial" pitchFamily="34" charset="0"/>
                    </a:rPr>
                    <a:t>Cloud</a:t>
                  </a:r>
                  <a:endParaRPr lang="en-US" altLang="zh-CN" sz="800" dirty="0">
                    <a:solidFill>
                      <a:schemeClr val="bg1"/>
                    </a:solidFill>
                    <a:latin typeface="Arial"/>
                    <a:cs typeface="Arial" pitchFamily="34" charset="0"/>
                  </a:endParaRPr>
                </a:p>
              </p:txBody>
            </p:sp>
          </p:grpSp>
        </p:grpSp>
        <p:grpSp>
          <p:nvGrpSpPr>
            <p:cNvPr id="33" name="组合 86"/>
            <p:cNvGrpSpPr/>
            <p:nvPr/>
          </p:nvGrpSpPr>
          <p:grpSpPr>
            <a:xfrm>
              <a:off x="2907060" y="1739756"/>
              <a:ext cx="900000" cy="792000"/>
              <a:chOff x="3585230" y="1083995"/>
              <a:chExt cx="864000" cy="752251"/>
            </a:xfrm>
          </p:grpSpPr>
          <p:pic>
            <p:nvPicPr>
              <p:cNvPr id="40" name="Picture 2" descr="F:\PIC\16：10_PPT_pic\ICOS\Cloud-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5230" y="1083995"/>
                <a:ext cx="864000" cy="752251"/>
              </a:xfrm>
              <a:prstGeom prst="rect">
                <a:avLst/>
              </a:prstGeom>
              <a:noFill/>
            </p:spPr>
          </p:pic>
          <p:pic>
            <p:nvPicPr>
              <p:cNvPr id="41" name="Picture 2" descr="D:\07 胶片制作培训材料\IT产品线\Icon\服务器整合 Server Consolid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53872" y="1354666"/>
                <a:ext cx="215059" cy="215059"/>
              </a:xfrm>
              <a:prstGeom prst="rect">
                <a:avLst/>
              </a:prstGeom>
              <a:noFill/>
            </p:spPr>
          </p:pic>
          <p:pic>
            <p:nvPicPr>
              <p:cNvPr id="42" name="Picture 4" descr="D:\07 胶片制作培训材料\IT产品线\Icon\存储设备 Storag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81827" y="1333443"/>
                <a:ext cx="274970" cy="274969"/>
              </a:xfrm>
              <a:prstGeom prst="rect">
                <a:avLst/>
              </a:prstGeom>
              <a:noFill/>
            </p:spPr>
          </p:pic>
          <p:pic>
            <p:nvPicPr>
              <p:cNvPr id="43" name="图片 43" descr="network_connection-icon.gif"/>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82723" y="1359099"/>
                <a:ext cx="202030" cy="202029"/>
              </a:xfrm>
              <a:prstGeom prst="rect">
                <a:avLst/>
              </a:prstGeom>
            </p:spPr>
          </p:pic>
        </p:grpSp>
        <p:pic>
          <p:nvPicPr>
            <p:cNvPr id="34" name="Picture 2" descr="D:\07 胶片制作培训材料\IT产品线\Icon\服务器整合 Server Consolidati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6740" y="1955216"/>
              <a:ext cx="864000" cy="864000"/>
            </a:xfrm>
            <a:prstGeom prst="rect">
              <a:avLst/>
            </a:prstGeom>
            <a:noFill/>
          </p:spPr>
        </p:pic>
        <p:sp>
          <p:nvSpPr>
            <p:cNvPr id="35" name="椭圆 115"/>
            <p:cNvSpPr/>
            <p:nvPr/>
          </p:nvSpPr>
          <p:spPr bwMode="auto">
            <a:xfrm>
              <a:off x="2835090" y="1638300"/>
              <a:ext cx="1043940" cy="1043940"/>
            </a:xfrm>
            <a:prstGeom prst="ellipse">
              <a:avLst/>
            </a:prstGeom>
            <a:noFill/>
            <a:ln w="19050">
              <a:solidFill>
                <a:srgbClr val="99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
                  <a:srgbClr val="CC9900"/>
                </a:buClr>
                <a:buSzTx/>
                <a:buFont typeface="Wingdings" pitchFamily="2" charset="2"/>
                <a:buChar char="n"/>
                <a:tabLst/>
              </a:pPr>
              <a:endParaRPr kumimoji="0" lang="en-US" altLang="zh-CN" sz="1600" b="0" i="0" u="none" strike="noStrike" cap="none" normalizeH="0" baseline="0">
                <a:ln>
                  <a:noFill/>
                </a:ln>
                <a:solidFill>
                  <a:schemeClr val="tx1"/>
                </a:solidFill>
                <a:effectLst/>
                <a:latin typeface="Arial"/>
                <a:ea typeface="宋体" charset="-122"/>
              </a:endParaRPr>
            </a:p>
          </p:txBody>
        </p:sp>
        <p:sp>
          <p:nvSpPr>
            <p:cNvPr id="36" name="矩形 116"/>
            <p:cNvSpPr/>
            <p:nvPr/>
          </p:nvSpPr>
          <p:spPr>
            <a:xfrm>
              <a:off x="2673318" y="936624"/>
              <a:ext cx="1375392" cy="444952"/>
            </a:xfrm>
            <a:prstGeom prst="rect">
              <a:avLst/>
            </a:prstGeom>
          </p:spPr>
          <p:txBody>
            <a:bodyPr wrap="none">
              <a:spAutoFit/>
            </a:bodyPr>
            <a:lstStyle/>
            <a:p>
              <a:pPr lvl="0" fontAlgn="ctr">
                <a:lnSpc>
                  <a:spcPct val="150000"/>
                </a:lnSpc>
                <a:defRPr/>
              </a:pPr>
              <a:r>
                <a:rPr lang="en-US" altLang="zh-CN" sz="1400" b="1" kern="0" dirty="0">
                  <a:solidFill>
                    <a:srgbClr val="990000"/>
                  </a:solidFill>
                  <a:latin typeface="Arial"/>
                  <a:ea typeface="微软雅黑" pitchFamily="34" charset="-122"/>
                  <a:cs typeface="Arial" pitchFamily="34" charset="0"/>
                </a:rPr>
                <a:t>Private Cloud</a:t>
              </a:r>
            </a:p>
          </p:txBody>
        </p:sp>
        <p:sp>
          <p:nvSpPr>
            <p:cNvPr id="37" name="矩形 119"/>
            <p:cNvSpPr/>
            <p:nvPr/>
          </p:nvSpPr>
          <p:spPr>
            <a:xfrm>
              <a:off x="893864" y="1252794"/>
              <a:ext cx="1344103" cy="444952"/>
            </a:xfrm>
            <a:prstGeom prst="rect">
              <a:avLst/>
            </a:prstGeom>
            <a:ln>
              <a:noFill/>
            </a:ln>
          </p:spPr>
          <p:txBody>
            <a:bodyPr wrap="none">
              <a:spAutoFit/>
            </a:bodyPr>
            <a:lstStyle/>
            <a:p>
              <a:pPr lvl="0" fontAlgn="ctr">
                <a:lnSpc>
                  <a:spcPct val="150000"/>
                </a:lnSpc>
                <a:defRPr/>
              </a:pPr>
              <a:r>
                <a:rPr lang="en-US" altLang="zh-CN" sz="1400" b="1" kern="0" dirty="0">
                  <a:solidFill>
                    <a:srgbClr val="669900"/>
                  </a:solidFill>
                  <a:latin typeface="Arial"/>
                  <a:ea typeface="微软雅黑" pitchFamily="34" charset="-122"/>
                  <a:cs typeface="Arial" pitchFamily="34" charset="0"/>
                </a:rPr>
                <a:t>Virtualization</a:t>
              </a:r>
            </a:p>
          </p:txBody>
        </p:sp>
        <p:sp>
          <p:nvSpPr>
            <p:cNvPr id="38" name="矩形 124"/>
            <p:cNvSpPr/>
            <p:nvPr/>
          </p:nvSpPr>
          <p:spPr>
            <a:xfrm>
              <a:off x="4347942" y="1242795"/>
              <a:ext cx="1955124" cy="560310"/>
            </a:xfrm>
            <a:prstGeom prst="rect">
              <a:avLst/>
            </a:prstGeom>
            <a:ln>
              <a:noFill/>
            </a:ln>
          </p:spPr>
          <p:txBody>
            <a:bodyPr wrap="square">
              <a:spAutoFit/>
            </a:bodyPr>
            <a:lstStyle/>
            <a:p>
              <a:pPr lvl="0" algn="ctr" fontAlgn="ctr">
                <a:defRPr/>
              </a:pPr>
              <a:r>
                <a:rPr lang="en-US" altLang="zh-CN" sz="1400" b="1" kern="0" dirty="0">
                  <a:solidFill>
                    <a:srgbClr val="0070C0"/>
                  </a:solidFill>
                  <a:latin typeface="Arial"/>
                  <a:ea typeface="微软雅黑" pitchFamily="34" charset="-122"/>
                  <a:cs typeface="Arial" pitchFamily="34" charset="0"/>
                </a:rPr>
                <a:t>Data Center Consolidation</a:t>
              </a:r>
            </a:p>
          </p:txBody>
        </p:sp>
        <p:sp>
          <p:nvSpPr>
            <p:cNvPr id="39" name="矩形 125"/>
            <p:cNvSpPr/>
            <p:nvPr/>
          </p:nvSpPr>
          <p:spPr>
            <a:xfrm>
              <a:off x="6516112" y="942133"/>
              <a:ext cx="1344103" cy="444952"/>
            </a:xfrm>
            <a:prstGeom prst="rect">
              <a:avLst/>
            </a:prstGeom>
          </p:spPr>
          <p:txBody>
            <a:bodyPr wrap="none">
              <a:spAutoFit/>
            </a:bodyPr>
            <a:lstStyle/>
            <a:p>
              <a:pPr lvl="0" fontAlgn="ctr">
                <a:lnSpc>
                  <a:spcPct val="150000"/>
                </a:lnSpc>
                <a:defRPr/>
              </a:pPr>
              <a:r>
                <a:rPr lang="en-US" altLang="zh-CN" sz="1400" b="1" kern="0" dirty="0">
                  <a:solidFill>
                    <a:schemeClr val="accent2">
                      <a:lumMod val="50000"/>
                    </a:schemeClr>
                  </a:solidFill>
                  <a:latin typeface="Arial"/>
                  <a:ea typeface="微软雅黑" pitchFamily="34" charset="-122"/>
                  <a:cs typeface="Arial" pitchFamily="34" charset="0"/>
                </a:rPr>
                <a:t>Hybrid Cloud</a:t>
              </a:r>
            </a:p>
          </p:txBody>
        </p:sp>
      </p:grpSp>
      <p:sp>
        <p:nvSpPr>
          <p:cNvPr id="56" name="矩形 41"/>
          <p:cNvSpPr/>
          <p:nvPr/>
        </p:nvSpPr>
        <p:spPr>
          <a:xfrm>
            <a:off x="1206222" y="3949656"/>
            <a:ext cx="1936173" cy="369332"/>
          </a:xfrm>
          <a:prstGeom prst="rect">
            <a:avLst/>
          </a:prstGeom>
          <a:ln>
            <a:noFill/>
          </a:ln>
        </p:spPr>
        <p:txBody>
          <a:bodyPr wrap="square">
            <a:spAutoFit/>
          </a:bodyPr>
          <a:lstStyle/>
          <a:p>
            <a:pPr lvl="0" fontAlgn="ctr">
              <a:lnSpc>
                <a:spcPct val="150000"/>
              </a:lnSpc>
              <a:defRPr/>
            </a:pPr>
            <a:r>
              <a:rPr lang="en-US" altLang="zh-CN" sz="1200" b="1" kern="0" dirty="0">
                <a:solidFill>
                  <a:srgbClr val="669900"/>
                </a:solidFill>
                <a:latin typeface="Arial"/>
                <a:ea typeface="微软雅黑" pitchFamily="34" charset="-122"/>
                <a:cs typeface="Arial" pitchFamily="34" charset="0"/>
              </a:rPr>
              <a:t>Focus on resources</a:t>
            </a:r>
          </a:p>
        </p:txBody>
      </p:sp>
      <p:sp>
        <p:nvSpPr>
          <p:cNvPr id="57" name="矩形 44"/>
          <p:cNvSpPr/>
          <p:nvPr/>
        </p:nvSpPr>
        <p:spPr>
          <a:xfrm>
            <a:off x="2816877" y="3659272"/>
            <a:ext cx="1687686" cy="461665"/>
          </a:xfrm>
          <a:prstGeom prst="rect">
            <a:avLst/>
          </a:prstGeom>
        </p:spPr>
        <p:txBody>
          <a:bodyPr wrap="square">
            <a:spAutoFit/>
          </a:bodyPr>
          <a:lstStyle/>
          <a:p>
            <a:pPr lvl="0" algn="ctr" fontAlgn="ctr">
              <a:defRPr/>
            </a:pPr>
            <a:r>
              <a:rPr lang="en-US" altLang="zh-CN" sz="1200" b="1" kern="0" dirty="0">
                <a:solidFill>
                  <a:srgbClr val="990000"/>
                </a:solidFill>
                <a:latin typeface="Arial"/>
                <a:ea typeface="微软雅黑" pitchFamily="34" charset="-122"/>
                <a:cs typeface="Arial" pitchFamily="34" charset="0"/>
              </a:rPr>
              <a:t>Gradually focus on business</a:t>
            </a:r>
          </a:p>
        </p:txBody>
      </p:sp>
      <p:sp>
        <p:nvSpPr>
          <p:cNvPr id="58" name="矩形 46"/>
          <p:cNvSpPr/>
          <p:nvPr/>
        </p:nvSpPr>
        <p:spPr>
          <a:xfrm>
            <a:off x="4390990" y="3962155"/>
            <a:ext cx="1877970" cy="461665"/>
          </a:xfrm>
          <a:prstGeom prst="rect">
            <a:avLst/>
          </a:prstGeom>
          <a:ln>
            <a:noFill/>
          </a:ln>
        </p:spPr>
        <p:txBody>
          <a:bodyPr wrap="square">
            <a:spAutoFit/>
          </a:bodyPr>
          <a:lstStyle/>
          <a:p>
            <a:pPr lvl="0" algn="ctr" fontAlgn="ctr">
              <a:defRPr/>
            </a:pPr>
            <a:r>
              <a:rPr lang="en-US" altLang="zh-CN" sz="1200" b="1" kern="0" dirty="0">
                <a:solidFill>
                  <a:srgbClr val="0070C0"/>
                </a:solidFill>
                <a:latin typeface="Arial"/>
                <a:ea typeface="微软雅黑" pitchFamily="34" charset="-122"/>
                <a:cs typeface="Arial" pitchFamily="34" charset="0"/>
              </a:rPr>
              <a:t>Focus on global business</a:t>
            </a:r>
          </a:p>
        </p:txBody>
      </p:sp>
      <p:sp>
        <p:nvSpPr>
          <p:cNvPr id="59" name="矩形 47"/>
          <p:cNvSpPr/>
          <p:nvPr/>
        </p:nvSpPr>
        <p:spPr>
          <a:xfrm>
            <a:off x="6196807" y="3676213"/>
            <a:ext cx="1861684" cy="461665"/>
          </a:xfrm>
          <a:prstGeom prst="rect">
            <a:avLst/>
          </a:prstGeom>
        </p:spPr>
        <p:txBody>
          <a:bodyPr wrap="square">
            <a:spAutoFit/>
          </a:bodyPr>
          <a:lstStyle/>
          <a:p>
            <a:pPr lvl="0" algn="ctr" fontAlgn="ctr">
              <a:defRPr/>
            </a:pPr>
            <a:r>
              <a:rPr lang="en-US" altLang="zh-CN" sz="1200" b="1" kern="0" dirty="0">
                <a:solidFill>
                  <a:schemeClr val="accent2">
                    <a:lumMod val="50000"/>
                  </a:schemeClr>
                </a:solidFill>
                <a:latin typeface="Arial"/>
                <a:ea typeface="微软雅黑" pitchFamily="34" charset="-122"/>
                <a:cs typeface="Arial" pitchFamily="34" charset="0"/>
              </a:rPr>
              <a:t>Flexible and </a:t>
            </a:r>
          </a:p>
          <a:p>
            <a:pPr lvl="0" algn="ctr" fontAlgn="ctr">
              <a:defRPr/>
            </a:pPr>
            <a:r>
              <a:rPr lang="en-US" altLang="zh-CN" sz="1200" b="1" kern="0" dirty="0">
                <a:solidFill>
                  <a:schemeClr val="accent2">
                    <a:lumMod val="50000"/>
                  </a:schemeClr>
                </a:solidFill>
                <a:latin typeface="Arial"/>
                <a:ea typeface="微软雅黑" pitchFamily="34" charset="-122"/>
                <a:cs typeface="Arial" pitchFamily="34" charset="0"/>
              </a:rPr>
              <a:t>service-driven</a:t>
            </a:r>
          </a:p>
        </p:txBody>
      </p:sp>
      <p:sp>
        <p:nvSpPr>
          <p:cNvPr id="2" name="Rectangle 1">
            <a:extLst>
              <a:ext uri="{FF2B5EF4-FFF2-40B4-BE49-F238E27FC236}">
                <a16:creationId xmlns:a16="http://schemas.microsoft.com/office/drawing/2014/main" id="{3AEFC80D-DA78-EF43-A327-5D253A9B8CD3}"/>
              </a:ext>
            </a:extLst>
          </p:cNvPr>
          <p:cNvSpPr/>
          <p:nvPr/>
        </p:nvSpPr>
        <p:spPr>
          <a:xfrm>
            <a:off x="495476" y="1029308"/>
            <a:ext cx="8048848" cy="507831"/>
          </a:xfrm>
          <a:prstGeom prst="rect">
            <a:avLst/>
          </a:prstGeom>
        </p:spPr>
        <p:txBody>
          <a:bodyPr wrap="square">
            <a:spAutoFit/>
          </a:bodyPr>
          <a:lstStyle/>
          <a:p>
            <a:r>
              <a:rPr lang="en-US" sz="900" b="1" dirty="0">
                <a:solidFill>
                  <a:srgbClr val="525252"/>
                </a:solidFill>
                <a:latin typeface="Arial" panose="020B0604020202020204" pitchFamily="34" charset="0"/>
                <a:cs typeface="Arial" panose="020B0604020202020204" pitchFamily="34" charset="0"/>
              </a:rPr>
              <a:t>Virtualization</a:t>
            </a:r>
            <a:r>
              <a:rPr lang="en-US" sz="900" dirty="0">
                <a:solidFill>
                  <a:srgbClr val="525252"/>
                </a:solidFill>
                <a:latin typeface="Arial" panose="020B0604020202020204" pitchFamily="34" charset="0"/>
                <a:cs typeface="Arial" panose="020B0604020202020204" pitchFamily="34" charset="0"/>
              </a:rPr>
              <a:t> is the base to build cloud services. </a:t>
            </a:r>
            <a:r>
              <a:rPr lang="en-US" sz="900" b="1" dirty="0">
                <a:solidFill>
                  <a:srgbClr val="525252"/>
                </a:solidFill>
                <a:latin typeface="Arial" panose="020B0604020202020204" pitchFamily="34" charset="0"/>
                <a:cs typeface="Arial" panose="020B0604020202020204" pitchFamily="34" charset="0"/>
              </a:rPr>
              <a:t>Private Cloud </a:t>
            </a:r>
            <a:r>
              <a:rPr lang="en-US" sz="900" dirty="0">
                <a:solidFill>
                  <a:srgbClr val="525252"/>
                </a:solidFill>
                <a:latin typeface="Arial" panose="020B0604020202020204" pitchFamily="34" charset="0"/>
                <a:cs typeface="Arial" panose="020B0604020202020204" pitchFamily="34" charset="0"/>
              </a:rPr>
              <a:t>services are used by a single organization and are not exposed to the public. </a:t>
            </a:r>
            <a:r>
              <a:rPr lang="en-US" sz="900" b="1" dirty="0">
                <a:solidFill>
                  <a:srgbClr val="525252"/>
                </a:solidFill>
                <a:latin typeface="Arial" panose="020B0604020202020204" pitchFamily="34" charset="0"/>
                <a:cs typeface="Arial" panose="020B0604020202020204" pitchFamily="34" charset="0"/>
              </a:rPr>
              <a:t>Public Cloud </a:t>
            </a:r>
            <a:r>
              <a:rPr lang="en-US" sz="900" dirty="0">
                <a:solidFill>
                  <a:srgbClr val="525252"/>
                </a:solidFill>
                <a:latin typeface="Arial" panose="020B0604020202020204" pitchFamily="34" charset="0"/>
                <a:cs typeface="Arial" panose="020B0604020202020204" pitchFamily="34" charset="0"/>
              </a:rPr>
              <a:t>platforms are exposed to the public and can be used by anyone. </a:t>
            </a:r>
            <a:r>
              <a:rPr lang="en-US" sz="900" b="1" dirty="0">
                <a:solidFill>
                  <a:srgbClr val="525252"/>
                </a:solidFill>
                <a:latin typeface="Arial" panose="020B0604020202020204" pitchFamily="34" charset="0"/>
                <a:cs typeface="Arial" panose="020B0604020202020204" pitchFamily="34" charset="0"/>
              </a:rPr>
              <a:t>Hybrid Cloud</a:t>
            </a:r>
            <a:r>
              <a:rPr lang="en-US" sz="900" dirty="0">
                <a:solidFill>
                  <a:srgbClr val="525252"/>
                </a:solidFill>
                <a:latin typeface="Arial" panose="020B0604020202020204" pitchFamily="34" charset="0"/>
                <a:cs typeface="Arial" panose="020B0604020202020204" pitchFamily="34" charset="0"/>
              </a:rPr>
              <a:t> services are distributed among public and private clouds. Typically, sensitive applications are kept inside the organization’s private network and other services can be hosted in public clouds. </a:t>
            </a:r>
            <a:endParaRPr lang="en-US" sz="900" b="0" i="0" u="none" strike="noStrike" dirty="0">
              <a:solidFill>
                <a:srgbClr val="525252"/>
              </a:solidFill>
              <a:effectLst/>
              <a:latin typeface="Arial" panose="020B0604020202020204" pitchFamily="34" charset="0"/>
              <a:cs typeface="Arial" panose="020B0604020202020204" pitchFamily="34" charset="0"/>
            </a:endParaRPr>
          </a:p>
        </p:txBody>
      </p:sp>
      <p:sp>
        <p:nvSpPr>
          <p:cNvPr id="3" name="Pentagon 2">
            <a:extLst>
              <a:ext uri="{FF2B5EF4-FFF2-40B4-BE49-F238E27FC236}">
                <a16:creationId xmlns:a16="http://schemas.microsoft.com/office/drawing/2014/main" id="{9F419ECE-F6F4-444A-83F1-D73FA2138959}"/>
              </a:ext>
            </a:extLst>
          </p:cNvPr>
          <p:cNvSpPr/>
          <p:nvPr/>
        </p:nvSpPr>
        <p:spPr>
          <a:xfrm>
            <a:off x="503238" y="676166"/>
            <a:ext cx="8172450" cy="280658"/>
          </a:xfrm>
          <a:prstGeom prst="homePlate">
            <a:avLst/>
          </a:prstGeom>
          <a:solidFill>
            <a:schemeClr val="bg1">
              <a:lumMod val="65000"/>
            </a:schemeClr>
          </a:solidFill>
          <a:ln w="9525">
            <a:noFill/>
            <a:miter lim="800000"/>
            <a:headEnd/>
            <a:tailEnd/>
          </a:ln>
        </p:spPr>
        <p:txBody>
          <a:bodyPr wrap="square" anchor="ctr" anchorCtr="0">
            <a:spAutoFit/>
          </a:bodyPr>
          <a:lstStyle/>
          <a:p>
            <a:pPr algn="ctr" fontAlgn="ctr">
              <a:spcBef>
                <a:spcPct val="50000"/>
              </a:spcBef>
              <a:defRPr/>
            </a:pPr>
            <a:r>
              <a:rPr lang="en-US" altLang="zh-CN" sz="1200" b="1" dirty="0">
                <a:solidFill>
                  <a:schemeClr val="bg1"/>
                </a:solidFill>
                <a:latin typeface="Arial"/>
                <a:ea typeface="微软雅黑" pitchFamily="34" charset="-122"/>
                <a:cs typeface="Arial" pitchFamily="34" charset="0"/>
              </a:rPr>
              <a:t>Cloud Computing Deployment Stages of Enterprises</a:t>
            </a:r>
          </a:p>
        </p:txBody>
      </p:sp>
    </p:spTree>
    <p:extLst>
      <p:ext uri="{BB962C8B-B14F-4D97-AF65-F5344CB8AC3E}">
        <p14:creationId xmlns:p14="http://schemas.microsoft.com/office/powerpoint/2010/main" val="366189323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E2A4981-6144-7445-B505-297B7CA393A4}"/>
              </a:ext>
            </a:extLst>
          </p:cNvPr>
          <p:cNvSpPr/>
          <p:nvPr/>
        </p:nvSpPr>
        <p:spPr>
          <a:xfrm>
            <a:off x="5023123" y="2923851"/>
            <a:ext cx="3600000" cy="1580606"/>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98A698-5E44-2F4D-84EB-9AC36CCE9CAF}"/>
              </a:ext>
            </a:extLst>
          </p:cNvPr>
          <p:cNvSpPr/>
          <p:nvPr/>
        </p:nvSpPr>
        <p:spPr>
          <a:xfrm>
            <a:off x="5023123" y="1317120"/>
            <a:ext cx="3600000" cy="1580606"/>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9C7D8A1-E2F4-9A4C-BE7E-85B11D877F71}"/>
              </a:ext>
            </a:extLst>
          </p:cNvPr>
          <p:cNvSpPr/>
          <p:nvPr/>
        </p:nvSpPr>
        <p:spPr>
          <a:xfrm>
            <a:off x="388241" y="2255520"/>
            <a:ext cx="3708000" cy="2339872"/>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p:cNvSpPr>
            <a:spLocks noGrp="1"/>
          </p:cNvSpPr>
          <p:nvPr>
            <p:ph type="title"/>
          </p:nvPr>
        </p:nvSpPr>
        <p:spPr/>
        <p:txBody>
          <a:bodyPr/>
          <a:lstStyle/>
          <a:p>
            <a:r>
              <a:rPr lang="en-US" sz="1400">
                <a:latin typeface="Arial" charset="0"/>
                <a:ea typeface="Arial" charset="0"/>
                <a:cs typeface="Arial" charset="0"/>
              </a:rPr>
              <a:t>Cloud Computing</a:t>
            </a:r>
            <a:br>
              <a:rPr lang="en-US" sz="1400">
                <a:latin typeface="Arial" charset="0"/>
                <a:ea typeface="Arial" charset="0"/>
                <a:cs typeface="Arial" charset="0"/>
              </a:rPr>
            </a:br>
            <a:r>
              <a:rPr lang="en-US" sz="1400" b="0">
                <a:latin typeface="Arial" charset="0"/>
                <a:ea typeface="Arial" charset="0"/>
                <a:cs typeface="Arial" charset="0"/>
              </a:rPr>
              <a:t>Public Clouds</a:t>
            </a:r>
            <a:endParaRPr lang="en-US" sz="1400" b="0" dirty="0"/>
          </a:p>
        </p:txBody>
      </p:sp>
      <p:sp>
        <p:nvSpPr>
          <p:cNvPr id="5" name="Content Placeholder 1"/>
          <p:cNvSpPr>
            <a:spLocks noGrp="1"/>
          </p:cNvSpPr>
          <p:nvPr>
            <p:ph idx="4294967295"/>
          </p:nvPr>
        </p:nvSpPr>
        <p:spPr>
          <a:xfrm>
            <a:off x="395288" y="700088"/>
            <a:ext cx="3779838" cy="1258888"/>
          </a:xfrm>
          <a:prstGeom prst="rect">
            <a:avLst/>
          </a:prstGeom>
        </p:spPr>
        <p:txBody>
          <a:bodyPr/>
          <a:lstStyle/>
          <a:p>
            <a:pPr marL="179388" indent="-179388">
              <a:lnSpc>
                <a:spcPct val="100000"/>
              </a:lnSpc>
              <a:buClr>
                <a:schemeClr val="tx2"/>
              </a:buClr>
              <a:buSzPct val="100000"/>
              <a:buFont typeface="Wingdings" panose="05000000000000000000" pitchFamily="2" charset="2"/>
              <a:buChar char="§"/>
            </a:pPr>
            <a:r>
              <a:rPr lang="en-US" sz="1000" b="0" dirty="0">
                <a:solidFill>
                  <a:schemeClr val="tx1"/>
                </a:solidFill>
                <a:latin typeface="Arial" panose="020B0604020202020204" pitchFamily="34" charset="0"/>
                <a:cs typeface="Arial" panose="020B0604020202020204" pitchFamily="34" charset="0"/>
              </a:rPr>
              <a:t>Amazon, Azure, Google Cloud, Oracle Cloud, VMWare, IBM, Alibaba Cloud, etc.</a:t>
            </a:r>
          </a:p>
          <a:p>
            <a:pPr marL="179388" indent="-179388">
              <a:lnSpc>
                <a:spcPct val="100000"/>
              </a:lnSpc>
              <a:buClr>
                <a:schemeClr val="tx2"/>
              </a:buClr>
              <a:buSzPct val="100000"/>
              <a:buFont typeface="Wingdings" panose="05000000000000000000" pitchFamily="2" charset="2"/>
              <a:buChar char="§"/>
            </a:pPr>
            <a:r>
              <a:rPr lang="en-US" sz="1000" b="0" dirty="0">
                <a:solidFill>
                  <a:schemeClr val="tx1"/>
                </a:solidFill>
                <a:latin typeface="Arial" panose="020B0604020202020204" pitchFamily="34" charset="0"/>
                <a:cs typeface="Arial" panose="020B0604020202020204" pitchFamily="34" charset="0"/>
              </a:rPr>
              <a:t>Transforms datacenters into pools of resources </a:t>
            </a:r>
          </a:p>
          <a:p>
            <a:pPr marL="179388" indent="-179388">
              <a:lnSpc>
                <a:spcPct val="100000"/>
              </a:lnSpc>
              <a:buClr>
                <a:schemeClr val="tx2"/>
              </a:buClr>
              <a:buSzPct val="100000"/>
              <a:buFont typeface="Wingdings" panose="05000000000000000000" pitchFamily="2" charset="2"/>
              <a:buChar char="§"/>
            </a:pPr>
            <a:r>
              <a:rPr lang="en-US" sz="1000" b="0" dirty="0">
                <a:solidFill>
                  <a:schemeClr val="tx1"/>
                </a:solidFill>
                <a:latin typeface="Arial" panose="020B0604020202020204" pitchFamily="34" charset="0"/>
                <a:cs typeface="Arial" panose="020B0604020202020204" pitchFamily="34" charset="0"/>
              </a:rPr>
              <a:t>Provides a management layer for controlling, automating, and efficiently allocating resources</a:t>
            </a:r>
          </a:p>
          <a:p>
            <a:pPr marL="179388" indent="-179388">
              <a:lnSpc>
                <a:spcPct val="100000"/>
              </a:lnSpc>
              <a:buClr>
                <a:schemeClr val="tx2"/>
              </a:buClr>
              <a:buSzPct val="100000"/>
              <a:buFont typeface="Wingdings" panose="05000000000000000000" pitchFamily="2" charset="2"/>
              <a:buChar char="§"/>
            </a:pPr>
            <a:r>
              <a:rPr lang="en-US" sz="1000" b="0" dirty="0">
                <a:solidFill>
                  <a:schemeClr val="tx1"/>
                </a:solidFill>
                <a:latin typeface="Arial" panose="020B0604020202020204" pitchFamily="34" charset="0"/>
                <a:cs typeface="Arial" panose="020B0604020202020204" pitchFamily="34" charset="0"/>
              </a:rPr>
              <a:t>Adopts a self-service mode</a:t>
            </a:r>
          </a:p>
          <a:p>
            <a:pPr marL="179388" indent="-179388">
              <a:lnSpc>
                <a:spcPct val="100000"/>
              </a:lnSpc>
              <a:buClr>
                <a:schemeClr val="tx2"/>
              </a:buClr>
              <a:buSzPct val="100000"/>
              <a:buFont typeface="Wingdings" panose="05000000000000000000" pitchFamily="2" charset="2"/>
              <a:buChar char="§"/>
            </a:pPr>
            <a:r>
              <a:rPr lang="en-US" sz="1000" b="0" dirty="0">
                <a:solidFill>
                  <a:schemeClr val="tx1"/>
                </a:solidFill>
                <a:latin typeface="Arial" panose="020B0604020202020204" pitchFamily="34" charset="0"/>
                <a:cs typeface="Arial" panose="020B0604020202020204" pitchFamily="34" charset="0"/>
              </a:rPr>
              <a:t>Enables developers to build cloud-aware applications via standard APIs</a:t>
            </a:r>
          </a:p>
        </p:txBody>
      </p:sp>
      <p:pic>
        <p:nvPicPr>
          <p:cNvPr id="4" name="Picture 3">
            <a:extLst>
              <a:ext uri="{FF2B5EF4-FFF2-40B4-BE49-F238E27FC236}">
                <a16:creationId xmlns:a16="http://schemas.microsoft.com/office/drawing/2014/main" id="{E3FFAD3C-C645-BA40-8A1F-617C43ABEB5B}"/>
              </a:ext>
            </a:extLst>
          </p:cNvPr>
          <p:cNvPicPr>
            <a:picLocks noChangeAspect="1"/>
          </p:cNvPicPr>
          <p:nvPr/>
        </p:nvPicPr>
        <p:blipFill>
          <a:blip r:embed="rId3"/>
          <a:stretch>
            <a:fillRect/>
          </a:stretch>
        </p:blipFill>
        <p:spPr>
          <a:xfrm>
            <a:off x="493003" y="2798944"/>
            <a:ext cx="3523067" cy="1741591"/>
          </a:xfrm>
          <a:prstGeom prst="rect">
            <a:avLst/>
          </a:prstGeom>
        </p:spPr>
      </p:pic>
      <p:pic>
        <p:nvPicPr>
          <p:cNvPr id="14" name="Picture 13">
            <a:extLst>
              <a:ext uri="{FF2B5EF4-FFF2-40B4-BE49-F238E27FC236}">
                <a16:creationId xmlns:a16="http://schemas.microsoft.com/office/drawing/2014/main" id="{CC926635-F9DD-274F-B911-226DC8389529}"/>
              </a:ext>
            </a:extLst>
          </p:cNvPr>
          <p:cNvPicPr>
            <a:picLocks noChangeAspect="1"/>
          </p:cNvPicPr>
          <p:nvPr/>
        </p:nvPicPr>
        <p:blipFill rotWithShape="1">
          <a:blip r:embed="rId4"/>
          <a:srcRect t="15844" b="15844"/>
          <a:stretch/>
        </p:blipFill>
        <p:spPr>
          <a:xfrm>
            <a:off x="490188" y="2355669"/>
            <a:ext cx="3515755" cy="399062"/>
          </a:xfrm>
          <a:prstGeom prst="rect">
            <a:avLst/>
          </a:prstGeom>
        </p:spPr>
      </p:pic>
      <p:sp>
        <p:nvSpPr>
          <p:cNvPr id="17" name="Content Placeholder 1">
            <a:extLst>
              <a:ext uri="{FF2B5EF4-FFF2-40B4-BE49-F238E27FC236}">
                <a16:creationId xmlns:a16="http://schemas.microsoft.com/office/drawing/2014/main" id="{9611EB8A-254B-BD41-B935-3F6EBA97F19B}"/>
              </a:ext>
            </a:extLst>
          </p:cNvPr>
          <p:cNvSpPr txBox="1">
            <a:spLocks/>
          </p:cNvSpPr>
          <p:nvPr/>
        </p:nvSpPr>
        <p:spPr>
          <a:xfrm>
            <a:off x="4894273" y="618413"/>
            <a:ext cx="3780000" cy="440590"/>
          </a:xfrm>
          <a:prstGeom prst="rect">
            <a:avLst/>
          </a:prstGeom>
        </p:spPr>
        <p:txBody>
          <a:bodyPr/>
          <a:lst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179388" indent="-179388">
              <a:lnSpc>
                <a:spcPct val="100000"/>
              </a:lnSpc>
              <a:buClr>
                <a:schemeClr val="tx2"/>
              </a:buClr>
              <a:buSzPct val="100000"/>
              <a:buFont typeface="Wingdings" pitchFamily="2" charset="2"/>
              <a:buChar char="§"/>
            </a:pPr>
            <a:r>
              <a:rPr lang="en-US" sz="1000" b="0" kern="0" dirty="0">
                <a:solidFill>
                  <a:schemeClr val="tx1"/>
                </a:solidFill>
                <a:latin typeface="Arial" panose="020B0604020202020204" pitchFamily="34" charset="0"/>
                <a:cs typeface="Arial" panose="020B0604020202020204" pitchFamily="34" charset="0"/>
              </a:rPr>
              <a:t>Open Telekom Cloud and Orange Business Services offer public cloud services in Germany and France, respectively.</a:t>
            </a:r>
          </a:p>
        </p:txBody>
      </p:sp>
      <p:pic>
        <p:nvPicPr>
          <p:cNvPr id="15" name="Picture 14">
            <a:extLst>
              <a:ext uri="{FF2B5EF4-FFF2-40B4-BE49-F238E27FC236}">
                <a16:creationId xmlns:a16="http://schemas.microsoft.com/office/drawing/2014/main" id="{3515A5B0-5583-A042-873D-010EE46594E1}"/>
              </a:ext>
            </a:extLst>
          </p:cNvPr>
          <p:cNvPicPr>
            <a:picLocks noChangeAspect="1"/>
          </p:cNvPicPr>
          <p:nvPr/>
        </p:nvPicPr>
        <p:blipFill>
          <a:blip r:embed="rId5"/>
          <a:stretch>
            <a:fillRect/>
          </a:stretch>
        </p:blipFill>
        <p:spPr>
          <a:xfrm>
            <a:off x="6058551" y="1386092"/>
            <a:ext cx="2129229" cy="1490006"/>
          </a:xfrm>
          <a:prstGeom prst="rect">
            <a:avLst/>
          </a:prstGeom>
        </p:spPr>
      </p:pic>
      <p:pic>
        <p:nvPicPr>
          <p:cNvPr id="19" name="Picture 18">
            <a:extLst>
              <a:ext uri="{FF2B5EF4-FFF2-40B4-BE49-F238E27FC236}">
                <a16:creationId xmlns:a16="http://schemas.microsoft.com/office/drawing/2014/main" id="{632695FC-299A-A34C-8211-A88027D62B22}"/>
              </a:ext>
            </a:extLst>
          </p:cNvPr>
          <p:cNvPicPr>
            <a:picLocks noChangeAspect="1"/>
          </p:cNvPicPr>
          <p:nvPr/>
        </p:nvPicPr>
        <p:blipFill>
          <a:blip r:embed="rId6"/>
          <a:stretch>
            <a:fillRect/>
          </a:stretch>
        </p:blipFill>
        <p:spPr>
          <a:xfrm>
            <a:off x="5650212" y="2941269"/>
            <a:ext cx="2878722" cy="1495016"/>
          </a:xfrm>
          <a:prstGeom prst="rect">
            <a:avLst/>
          </a:prstGeom>
        </p:spPr>
      </p:pic>
      <p:sp>
        <p:nvSpPr>
          <p:cNvPr id="13" name="Rectangle 12">
            <a:extLst>
              <a:ext uri="{FF2B5EF4-FFF2-40B4-BE49-F238E27FC236}">
                <a16:creationId xmlns:a16="http://schemas.microsoft.com/office/drawing/2014/main" id="{190B98C8-AD7E-6248-B79C-51EAD285A5C5}"/>
              </a:ext>
            </a:extLst>
          </p:cNvPr>
          <p:cNvSpPr/>
          <p:nvPr/>
        </p:nvSpPr>
        <p:spPr>
          <a:xfrm>
            <a:off x="4979581" y="1277932"/>
            <a:ext cx="3688079" cy="3291839"/>
          </a:xfrm>
          <a:prstGeom prst="rect">
            <a:avLst/>
          </a:prstGeom>
          <a:no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452B81-BB58-4947-BDD7-38247353B23E}"/>
              </a:ext>
            </a:extLst>
          </p:cNvPr>
          <p:cNvPicPr>
            <a:picLocks noChangeAspect="1"/>
          </p:cNvPicPr>
          <p:nvPr/>
        </p:nvPicPr>
        <p:blipFill>
          <a:blip r:embed="rId7"/>
          <a:stretch>
            <a:fillRect/>
          </a:stretch>
        </p:blipFill>
        <p:spPr>
          <a:xfrm>
            <a:off x="6018175" y="3071906"/>
            <a:ext cx="1192421" cy="193575"/>
          </a:xfrm>
          <a:prstGeom prst="rect">
            <a:avLst/>
          </a:prstGeom>
        </p:spPr>
      </p:pic>
      <p:pic>
        <p:nvPicPr>
          <p:cNvPr id="6" name="Picture 5">
            <a:extLst>
              <a:ext uri="{FF2B5EF4-FFF2-40B4-BE49-F238E27FC236}">
                <a16:creationId xmlns:a16="http://schemas.microsoft.com/office/drawing/2014/main" id="{5B8A3A86-D7F8-1043-AE79-48B35D6952CE}"/>
              </a:ext>
            </a:extLst>
          </p:cNvPr>
          <p:cNvPicPr>
            <a:picLocks noChangeAspect="1"/>
          </p:cNvPicPr>
          <p:nvPr/>
        </p:nvPicPr>
        <p:blipFill>
          <a:blip r:embed="rId8"/>
          <a:stretch>
            <a:fillRect/>
          </a:stretch>
        </p:blipFill>
        <p:spPr>
          <a:xfrm>
            <a:off x="5047295" y="2636874"/>
            <a:ext cx="527210" cy="537754"/>
          </a:xfrm>
          <a:prstGeom prst="rect">
            <a:avLst/>
          </a:prstGeom>
        </p:spPr>
      </p:pic>
    </p:spTree>
    <p:extLst>
      <p:ext uri="{BB962C8B-B14F-4D97-AF65-F5344CB8AC3E}">
        <p14:creationId xmlns:p14="http://schemas.microsoft.com/office/powerpoint/2010/main" val="60322306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Cloud Computing</a:t>
            </a:r>
            <a:br>
              <a:rPr lang="en-US" sz="1400" dirty="0">
                <a:latin typeface="Arial" charset="0"/>
                <a:ea typeface="Arial" charset="0"/>
                <a:cs typeface="Arial" charset="0"/>
              </a:rPr>
            </a:br>
            <a:r>
              <a:rPr lang="en-US" sz="1400" b="0" dirty="0">
                <a:latin typeface="Arial" charset="0"/>
                <a:ea typeface="Arial" charset="0"/>
                <a:cs typeface="Arial" charset="0"/>
              </a:rPr>
              <a:t>OpenStack </a:t>
            </a:r>
            <a:endParaRPr lang="en-US" sz="1400" b="0" dirty="0"/>
          </a:p>
        </p:txBody>
      </p:sp>
      <p:sp>
        <p:nvSpPr>
          <p:cNvPr id="16" name="Content Placeholder 1"/>
          <p:cNvSpPr>
            <a:spLocks noGrp="1"/>
          </p:cNvSpPr>
          <p:nvPr>
            <p:ph idx="4294967295"/>
          </p:nvPr>
        </p:nvSpPr>
        <p:spPr>
          <a:xfrm>
            <a:off x="395288" y="721722"/>
            <a:ext cx="3833813" cy="781050"/>
          </a:xfrm>
          <a:prstGeom prst="rect">
            <a:avLst/>
          </a:prstGeom>
        </p:spPr>
        <p:txBody>
          <a:bodyPr/>
          <a:lstStyle/>
          <a:p>
            <a:pPr marL="179388" indent="-179388">
              <a:lnSpc>
                <a:spcPct val="100000"/>
              </a:lnSpc>
              <a:buClr>
                <a:schemeClr val="tx2"/>
              </a:buClr>
              <a:buSzPct val="100000"/>
              <a:buFont typeface="Wingdings" panose="05000000000000000000" pitchFamily="2" charset="2"/>
              <a:buChar char="§"/>
            </a:pPr>
            <a:r>
              <a:rPr lang="en-US" sz="900" b="0" dirty="0">
                <a:solidFill>
                  <a:schemeClr val="tx1"/>
                </a:solidFill>
                <a:latin typeface="Arial" panose="020B0604020202020204" pitchFamily="34" charset="0"/>
                <a:cs typeface="Arial" panose="020B0604020202020204" pitchFamily="34" charset="0"/>
              </a:rPr>
              <a:t>Started by </a:t>
            </a:r>
            <a:r>
              <a:rPr lang="en-US" sz="900" b="0" dirty="0" err="1">
                <a:solidFill>
                  <a:schemeClr val="tx1"/>
                </a:solidFill>
                <a:latin typeface="Arial" panose="020B0604020202020204" pitchFamily="34" charset="0"/>
                <a:cs typeface="Arial" panose="020B0604020202020204" pitchFamily="34" charset="0"/>
              </a:rPr>
              <a:t>Rackspace</a:t>
            </a:r>
            <a:r>
              <a:rPr lang="en-US" sz="900" b="0" dirty="0">
                <a:solidFill>
                  <a:schemeClr val="tx1"/>
                </a:solidFill>
                <a:latin typeface="Arial" panose="020B0604020202020204" pitchFamily="34" charset="0"/>
                <a:cs typeface="Arial" panose="020B0604020202020204" pitchFamily="34" charset="0"/>
              </a:rPr>
              <a:t> and NASA (2010)</a:t>
            </a:r>
          </a:p>
          <a:p>
            <a:pPr marL="179388" indent="-179388">
              <a:lnSpc>
                <a:spcPct val="100000"/>
              </a:lnSpc>
              <a:buClr>
                <a:schemeClr val="tx2"/>
              </a:buClr>
              <a:buSzPct val="100000"/>
              <a:buFont typeface="Wingdings" panose="05000000000000000000" pitchFamily="2" charset="2"/>
              <a:buChar char="§"/>
            </a:pPr>
            <a:r>
              <a:rPr lang="en-US" sz="900" b="0" dirty="0">
                <a:solidFill>
                  <a:schemeClr val="tx1"/>
                </a:solidFill>
                <a:latin typeface="Arial" panose="020B0604020202020204" pitchFamily="34" charset="0"/>
                <a:cs typeface="Arial" panose="020B0604020202020204" pitchFamily="34" charset="0"/>
              </a:rPr>
              <a:t>Driven by the emergence of virtualization</a:t>
            </a:r>
          </a:p>
          <a:p>
            <a:pPr marL="179388" indent="-179388">
              <a:lnSpc>
                <a:spcPct val="100000"/>
              </a:lnSpc>
              <a:buClr>
                <a:schemeClr val="tx2"/>
              </a:buClr>
              <a:buSzPct val="100000"/>
              <a:buFont typeface="Wingdings" panose="05000000000000000000" pitchFamily="2" charset="2"/>
              <a:buChar char="§"/>
            </a:pPr>
            <a:r>
              <a:rPr lang="en-US" sz="900" b="0" dirty="0" err="1">
                <a:solidFill>
                  <a:schemeClr val="tx1"/>
                </a:solidFill>
                <a:latin typeface="Arial" panose="020B0604020202020204" pitchFamily="34" charset="0"/>
                <a:cs typeface="Arial" panose="020B0604020202020204" pitchFamily="34" charset="0"/>
              </a:rPr>
              <a:t>Rackspace</a:t>
            </a:r>
            <a:r>
              <a:rPr lang="en-US" sz="900" b="0" dirty="0">
                <a:solidFill>
                  <a:schemeClr val="tx1"/>
                </a:solidFill>
                <a:latin typeface="Arial" panose="020B0604020202020204" pitchFamily="34" charset="0"/>
                <a:cs typeface="Arial" panose="020B0604020202020204" pitchFamily="34" charset="0"/>
              </a:rPr>
              <a:t> wanted to rewrite its cloud servers offering</a:t>
            </a:r>
          </a:p>
          <a:p>
            <a:pPr marL="179388" indent="-179388">
              <a:lnSpc>
                <a:spcPct val="100000"/>
              </a:lnSpc>
              <a:buClr>
                <a:schemeClr val="tx2"/>
              </a:buClr>
              <a:buSzPct val="100000"/>
              <a:buFont typeface="Wingdings" panose="05000000000000000000" pitchFamily="2" charset="2"/>
              <a:buChar char="§"/>
            </a:pPr>
            <a:r>
              <a:rPr lang="en-US" sz="900" b="0" dirty="0">
                <a:solidFill>
                  <a:schemeClr val="tx1"/>
                </a:solidFill>
                <a:latin typeface="Arial" panose="020B0604020202020204" pitchFamily="34" charset="0"/>
                <a:cs typeface="Arial" panose="020B0604020202020204" pitchFamily="34" charset="0"/>
              </a:rPr>
              <a:t>NASA had published code for Nova, a Python-based cloud computing controller</a:t>
            </a:r>
          </a:p>
        </p:txBody>
      </p:sp>
      <p:sp>
        <p:nvSpPr>
          <p:cNvPr id="20" name="Rectangle 19"/>
          <p:cNvSpPr/>
          <p:nvPr/>
        </p:nvSpPr>
        <p:spPr>
          <a:xfrm>
            <a:off x="1102687" y="4974223"/>
            <a:ext cx="2661342" cy="153888"/>
          </a:xfrm>
          <a:prstGeom prst="rect">
            <a:avLst/>
          </a:prstGeom>
          <a:solidFill>
            <a:schemeClr val="bg1"/>
          </a:solidFill>
        </p:spPr>
        <p:txBody>
          <a:bodyPr wrap="square">
            <a:spAutoFit/>
          </a:bodyPr>
          <a:lstStyle/>
          <a:p>
            <a:r>
              <a:rPr lang="en-US" sz="400" dirty="0">
                <a:latin typeface="Arial" panose="020B0604020202020204" pitchFamily="34" charset="0"/>
                <a:cs typeface="Arial" panose="020B0604020202020204" pitchFamily="34" charset="0"/>
              </a:rPr>
              <a:t>https://www.openstack.org/user-survey/2018-user-survey-report</a:t>
            </a:r>
          </a:p>
        </p:txBody>
      </p:sp>
      <p:pic>
        <p:nvPicPr>
          <p:cNvPr id="2" name="Picture 1">
            <a:extLst>
              <a:ext uri="{FF2B5EF4-FFF2-40B4-BE49-F238E27FC236}">
                <a16:creationId xmlns:a16="http://schemas.microsoft.com/office/drawing/2014/main" id="{1AAD0113-8C88-C742-9B24-E9376BDDCEA9}"/>
              </a:ext>
            </a:extLst>
          </p:cNvPr>
          <p:cNvPicPr>
            <a:picLocks noChangeAspect="1"/>
          </p:cNvPicPr>
          <p:nvPr/>
        </p:nvPicPr>
        <p:blipFill>
          <a:blip r:embed="rId3"/>
          <a:stretch>
            <a:fillRect/>
          </a:stretch>
        </p:blipFill>
        <p:spPr>
          <a:xfrm>
            <a:off x="606595" y="1701800"/>
            <a:ext cx="2639218" cy="3165238"/>
          </a:xfrm>
          <a:prstGeom prst="rect">
            <a:avLst/>
          </a:prstGeom>
        </p:spPr>
      </p:pic>
      <p:pic>
        <p:nvPicPr>
          <p:cNvPr id="4" name="Picture 3">
            <a:extLst>
              <a:ext uri="{FF2B5EF4-FFF2-40B4-BE49-F238E27FC236}">
                <a16:creationId xmlns:a16="http://schemas.microsoft.com/office/drawing/2014/main" id="{7DE5E28B-5F38-8243-86F0-1F17ADAC5F7B}"/>
              </a:ext>
            </a:extLst>
          </p:cNvPr>
          <p:cNvPicPr>
            <a:picLocks noChangeAspect="1"/>
          </p:cNvPicPr>
          <p:nvPr/>
        </p:nvPicPr>
        <p:blipFill>
          <a:blip r:embed="rId4"/>
          <a:stretch>
            <a:fillRect/>
          </a:stretch>
        </p:blipFill>
        <p:spPr>
          <a:xfrm>
            <a:off x="4608713" y="810222"/>
            <a:ext cx="3094002" cy="1414071"/>
          </a:xfrm>
          <a:prstGeom prst="rect">
            <a:avLst/>
          </a:prstGeom>
        </p:spPr>
      </p:pic>
      <p:pic>
        <p:nvPicPr>
          <p:cNvPr id="8" name="Picture 7">
            <a:extLst>
              <a:ext uri="{FF2B5EF4-FFF2-40B4-BE49-F238E27FC236}">
                <a16:creationId xmlns:a16="http://schemas.microsoft.com/office/drawing/2014/main" id="{8D0E47D5-36D1-7B44-8BFC-43018F2358AE}"/>
              </a:ext>
            </a:extLst>
          </p:cNvPr>
          <p:cNvPicPr>
            <a:picLocks noChangeAspect="1"/>
          </p:cNvPicPr>
          <p:nvPr/>
        </p:nvPicPr>
        <p:blipFill>
          <a:blip r:embed="rId5"/>
          <a:stretch>
            <a:fillRect/>
          </a:stretch>
        </p:blipFill>
        <p:spPr>
          <a:xfrm>
            <a:off x="5458097" y="2343713"/>
            <a:ext cx="3094002" cy="1288577"/>
          </a:xfrm>
          <a:prstGeom prst="rect">
            <a:avLst/>
          </a:prstGeom>
        </p:spPr>
      </p:pic>
      <p:pic>
        <p:nvPicPr>
          <p:cNvPr id="9" name="Picture 8">
            <a:extLst>
              <a:ext uri="{FF2B5EF4-FFF2-40B4-BE49-F238E27FC236}">
                <a16:creationId xmlns:a16="http://schemas.microsoft.com/office/drawing/2014/main" id="{9847A518-5856-8044-9F12-599A05FFE3C0}"/>
              </a:ext>
            </a:extLst>
          </p:cNvPr>
          <p:cNvPicPr>
            <a:picLocks noChangeAspect="1"/>
          </p:cNvPicPr>
          <p:nvPr/>
        </p:nvPicPr>
        <p:blipFill>
          <a:blip r:embed="rId6"/>
          <a:stretch>
            <a:fillRect/>
          </a:stretch>
        </p:blipFill>
        <p:spPr>
          <a:xfrm>
            <a:off x="4756759" y="3763617"/>
            <a:ext cx="3094002" cy="1309143"/>
          </a:xfrm>
          <a:prstGeom prst="rect">
            <a:avLst/>
          </a:prstGeom>
        </p:spPr>
      </p:pic>
      <p:sp>
        <p:nvSpPr>
          <p:cNvPr id="10" name="Rectangle 9">
            <a:extLst>
              <a:ext uri="{FF2B5EF4-FFF2-40B4-BE49-F238E27FC236}">
                <a16:creationId xmlns:a16="http://schemas.microsoft.com/office/drawing/2014/main" id="{8411F6CF-262B-7545-8F27-4E6A77932805}"/>
              </a:ext>
            </a:extLst>
          </p:cNvPr>
          <p:cNvSpPr/>
          <p:nvPr/>
        </p:nvSpPr>
        <p:spPr>
          <a:xfrm>
            <a:off x="5131125" y="721722"/>
            <a:ext cx="1936749" cy="200055"/>
          </a:xfrm>
          <a:prstGeom prst="rect">
            <a:avLst/>
          </a:prstGeom>
        </p:spPr>
        <p:txBody>
          <a:bodyPr wrap="none">
            <a:spAutoFit/>
          </a:bodyPr>
          <a:lstStyle/>
          <a:p>
            <a:r>
              <a:rPr lang="en-US" sz="700" b="1" dirty="0">
                <a:latin typeface="Arial" panose="020B0604020202020204" pitchFamily="34" charset="0"/>
                <a:cs typeface="Arial" panose="020B0604020202020204" pitchFamily="34" charset="0"/>
              </a:rPr>
              <a:t>What size organizations use OpenStack?</a:t>
            </a:r>
            <a:endParaRPr lang="en-US" sz="700" b="1" dirty="0"/>
          </a:p>
        </p:txBody>
      </p:sp>
      <p:sp>
        <p:nvSpPr>
          <p:cNvPr id="14" name="Rectangle 13">
            <a:extLst>
              <a:ext uri="{FF2B5EF4-FFF2-40B4-BE49-F238E27FC236}">
                <a16:creationId xmlns:a16="http://schemas.microsoft.com/office/drawing/2014/main" id="{905347EC-7DA1-0B45-BAB5-D240DE3CF1D5}"/>
              </a:ext>
            </a:extLst>
          </p:cNvPr>
          <p:cNvSpPr/>
          <p:nvPr/>
        </p:nvSpPr>
        <p:spPr>
          <a:xfrm>
            <a:off x="5876107" y="2171294"/>
            <a:ext cx="2696572" cy="200055"/>
          </a:xfrm>
          <a:prstGeom prst="rect">
            <a:avLst/>
          </a:prstGeom>
        </p:spPr>
        <p:txBody>
          <a:bodyPr wrap="none">
            <a:spAutoFit/>
          </a:bodyPr>
          <a:lstStyle/>
          <a:p>
            <a:r>
              <a:rPr lang="en-US" sz="700" b="1" dirty="0">
                <a:latin typeface="Arial" panose="020B0604020202020204" pitchFamily="34" charset="0"/>
                <a:cs typeface="Arial" panose="020B0604020202020204" pitchFamily="34" charset="0"/>
              </a:rPr>
              <a:t>Which emerging technologies interest OpenStack users?</a:t>
            </a:r>
            <a:endParaRPr lang="en-US" sz="700" b="1" dirty="0"/>
          </a:p>
        </p:txBody>
      </p:sp>
      <p:sp>
        <p:nvSpPr>
          <p:cNvPr id="15" name="Rectangle 14">
            <a:extLst>
              <a:ext uri="{FF2B5EF4-FFF2-40B4-BE49-F238E27FC236}">
                <a16:creationId xmlns:a16="http://schemas.microsoft.com/office/drawing/2014/main" id="{9692E418-9AA4-4440-B7D6-8D6A5D160D85}"/>
              </a:ext>
            </a:extLst>
          </p:cNvPr>
          <p:cNvSpPr/>
          <p:nvPr/>
        </p:nvSpPr>
        <p:spPr>
          <a:xfrm>
            <a:off x="5065912" y="3616614"/>
            <a:ext cx="2085827" cy="200055"/>
          </a:xfrm>
          <a:prstGeom prst="rect">
            <a:avLst/>
          </a:prstGeom>
        </p:spPr>
        <p:txBody>
          <a:bodyPr wrap="none">
            <a:spAutoFit/>
          </a:bodyPr>
          <a:lstStyle/>
          <a:p>
            <a:r>
              <a:rPr lang="en-US" sz="700" b="1" dirty="0">
                <a:latin typeface="Arial" panose="020B0604020202020204" pitchFamily="34" charset="0"/>
                <a:cs typeface="Arial" panose="020B0604020202020204" pitchFamily="34" charset="0"/>
              </a:rPr>
              <a:t>What types of clouds are running OpenStack</a:t>
            </a:r>
            <a:endParaRPr lang="en-US" sz="700" b="1" dirty="0"/>
          </a:p>
        </p:txBody>
      </p:sp>
      <p:sp>
        <p:nvSpPr>
          <p:cNvPr id="13" name="Rectangle 12">
            <a:extLst>
              <a:ext uri="{FF2B5EF4-FFF2-40B4-BE49-F238E27FC236}">
                <a16:creationId xmlns:a16="http://schemas.microsoft.com/office/drawing/2014/main" id="{2CE5B77D-381C-7248-A4AE-A7D63A0BF7EB}"/>
              </a:ext>
            </a:extLst>
          </p:cNvPr>
          <p:cNvSpPr/>
          <p:nvPr/>
        </p:nvSpPr>
        <p:spPr>
          <a:xfrm>
            <a:off x="4561351" y="690103"/>
            <a:ext cx="4048495" cy="4156217"/>
          </a:xfrm>
          <a:prstGeom prst="rect">
            <a:avLst/>
          </a:prstGeom>
          <a:no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115388" y="4107880"/>
            <a:ext cx="1353256" cy="415498"/>
          </a:xfrm>
          <a:prstGeom prst="rect">
            <a:avLst/>
          </a:prstGeom>
        </p:spPr>
        <p:txBody>
          <a:bodyPr wrap="none">
            <a:spAutoFit/>
          </a:bodyPr>
          <a:lstStyle/>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On-premises Private Cloud</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Public Cloud</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Off-premises Private Cloud</a:t>
            </a:r>
          </a:p>
        </p:txBody>
      </p:sp>
      <p:sp>
        <p:nvSpPr>
          <p:cNvPr id="17" name="Rectangle 16"/>
          <p:cNvSpPr/>
          <p:nvPr/>
        </p:nvSpPr>
        <p:spPr>
          <a:xfrm>
            <a:off x="4542101" y="2371296"/>
            <a:ext cx="1176925" cy="954107"/>
          </a:xfrm>
          <a:prstGeom prst="rect">
            <a:avLst/>
          </a:prstGeom>
        </p:spPr>
        <p:txBody>
          <a:bodyPr wrap="none">
            <a:spAutoFit/>
          </a:bodyPr>
          <a:lstStyle/>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Containers</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Base metal</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Hardware accelerators</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SDN/NFV</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CI/CD</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Hybrid Cloud</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Edge Computing</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PaaS</a:t>
            </a:r>
          </a:p>
        </p:txBody>
      </p:sp>
      <p:sp>
        <p:nvSpPr>
          <p:cNvPr id="19" name="Rectangle 18"/>
          <p:cNvSpPr/>
          <p:nvPr/>
        </p:nvSpPr>
        <p:spPr>
          <a:xfrm>
            <a:off x="7242722" y="721722"/>
            <a:ext cx="1332416" cy="415498"/>
          </a:xfrm>
          <a:prstGeom prst="rect">
            <a:avLst/>
          </a:prstGeom>
        </p:spPr>
        <p:txBody>
          <a:bodyPr wrap="none">
            <a:spAutoFit/>
          </a:bodyPr>
          <a:lstStyle/>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25%, 100-1k employees</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29%, 1k-10k employees</a:t>
            </a:r>
          </a:p>
          <a:p>
            <a:pPr marL="88900" indent="-88900">
              <a:buFont typeface="Arial" panose="020B0604020202020204" pitchFamily="34" charset="0"/>
              <a:buChar char="•"/>
            </a:pPr>
            <a:r>
              <a:rPr lang="en-US" sz="700" dirty="0">
                <a:latin typeface="Arial" panose="020B0604020202020204" pitchFamily="34" charset="0"/>
                <a:cs typeface="Arial" panose="020B0604020202020204" pitchFamily="34" charset="0"/>
              </a:rPr>
              <a:t>14%, 10k-100k employees</a:t>
            </a:r>
          </a:p>
        </p:txBody>
      </p:sp>
    </p:spTree>
    <p:extLst>
      <p:ext uri="{BB962C8B-B14F-4D97-AF65-F5344CB8AC3E}">
        <p14:creationId xmlns:p14="http://schemas.microsoft.com/office/powerpoint/2010/main" val="387116215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Cloud Computing</a:t>
            </a:r>
            <a:br>
              <a:rPr lang="en-US" sz="1400" dirty="0">
                <a:latin typeface="Arial" charset="0"/>
                <a:ea typeface="Arial" charset="0"/>
                <a:cs typeface="Arial" charset="0"/>
              </a:rPr>
            </a:br>
            <a:r>
              <a:rPr lang="en-US" sz="1400" b="0" dirty="0">
                <a:latin typeface="Arial" charset="0"/>
                <a:ea typeface="Arial" charset="0"/>
                <a:cs typeface="Arial" charset="0"/>
              </a:rPr>
              <a:t>OpenStack Community</a:t>
            </a:r>
            <a:endParaRPr lang="en-US" sz="1400" b="0" dirty="0"/>
          </a:p>
        </p:txBody>
      </p:sp>
      <p:sp>
        <p:nvSpPr>
          <p:cNvPr id="34" name="Content Placeholder 1"/>
          <p:cNvSpPr>
            <a:spLocks noGrp="1"/>
          </p:cNvSpPr>
          <p:nvPr>
            <p:ph idx="4294967295"/>
          </p:nvPr>
        </p:nvSpPr>
        <p:spPr>
          <a:xfrm>
            <a:off x="393172" y="719938"/>
            <a:ext cx="4178300" cy="960437"/>
          </a:xfrm>
          <a:prstGeom prst="rect">
            <a:avLst/>
          </a:prstGeom>
        </p:spPr>
        <p:txBody>
          <a:bodyPr/>
          <a:lstStyle/>
          <a:p>
            <a:pPr marL="179388" indent="-179388">
              <a:lnSpc>
                <a:spcPct val="100000"/>
              </a:lnSpc>
              <a:buClr>
                <a:schemeClr val="tx2"/>
              </a:buClr>
              <a:buSzPct val="100000"/>
              <a:buFont typeface="Wingdings" panose="05000000000000000000" pitchFamily="2" charset="2"/>
              <a:buChar char="§"/>
            </a:pPr>
            <a:r>
              <a:rPr lang="en-US" sz="1000" b="0" dirty="0">
                <a:solidFill>
                  <a:schemeClr val="tx1"/>
                </a:solidFill>
                <a:latin typeface="Arial" panose="020B0604020202020204" pitchFamily="34" charset="0"/>
                <a:cs typeface="Arial" panose="020B0604020202020204" pitchFamily="34" charset="0"/>
              </a:rPr>
              <a:t>1,500+ active participants</a:t>
            </a:r>
          </a:p>
          <a:p>
            <a:pPr marL="179388" indent="-179388">
              <a:lnSpc>
                <a:spcPct val="100000"/>
              </a:lnSpc>
              <a:buClr>
                <a:schemeClr val="tx2"/>
              </a:buClr>
              <a:buSzPct val="100000"/>
              <a:buFont typeface="Wingdings" panose="05000000000000000000" pitchFamily="2" charset="2"/>
              <a:buChar char="§"/>
            </a:pPr>
            <a:r>
              <a:rPr lang="en-US" sz="1000" b="0" dirty="0">
                <a:solidFill>
                  <a:schemeClr val="tx1"/>
                </a:solidFill>
                <a:latin typeface="Arial" panose="020B0604020202020204" pitchFamily="34" charset="0"/>
                <a:cs typeface="Arial" panose="020B0604020202020204" pitchFamily="34" charset="0"/>
              </a:rPr>
              <a:t>17 countries represented at Design Summit</a:t>
            </a:r>
          </a:p>
          <a:p>
            <a:pPr marL="179388" indent="-179388">
              <a:lnSpc>
                <a:spcPct val="100000"/>
              </a:lnSpc>
              <a:buClr>
                <a:schemeClr val="tx2"/>
              </a:buClr>
              <a:buSzPct val="100000"/>
              <a:buFont typeface="Wingdings" panose="05000000000000000000" pitchFamily="2" charset="2"/>
              <a:buChar char="§"/>
            </a:pPr>
            <a:r>
              <a:rPr lang="en-US" sz="1000" b="0" dirty="0">
                <a:solidFill>
                  <a:schemeClr val="tx1"/>
                </a:solidFill>
                <a:latin typeface="Arial" panose="020B0604020202020204" pitchFamily="34" charset="0"/>
                <a:cs typeface="Arial" panose="020B0604020202020204" pitchFamily="34" charset="0"/>
              </a:rPr>
              <a:t>60,000+ downloads</a:t>
            </a:r>
          </a:p>
          <a:p>
            <a:pPr marL="179388" indent="-179388">
              <a:lnSpc>
                <a:spcPct val="100000"/>
              </a:lnSpc>
              <a:buClr>
                <a:schemeClr val="tx2"/>
              </a:buClr>
              <a:buSzPct val="100000"/>
              <a:buFont typeface="Wingdings" panose="05000000000000000000" pitchFamily="2" charset="2"/>
              <a:buChar char="§"/>
            </a:pPr>
            <a:r>
              <a:rPr lang="en-US" sz="1000" b="0" dirty="0">
                <a:solidFill>
                  <a:schemeClr val="tx1"/>
                </a:solidFill>
                <a:latin typeface="Arial" panose="020B0604020202020204" pitchFamily="34" charset="0"/>
                <a:cs typeface="Arial" panose="020B0604020202020204" pitchFamily="34" charset="0"/>
              </a:rPr>
              <a:t>Worldwide network of user groups (North America, South America, Europe, Asia and Africa)</a:t>
            </a:r>
          </a:p>
        </p:txBody>
      </p:sp>
      <p:pic>
        <p:nvPicPr>
          <p:cNvPr id="13" name="Picture 12" descr="051614-openstack2-logo-canonical-100271777-orig.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1143" y="721067"/>
            <a:ext cx="568055" cy="126791"/>
          </a:xfrm>
          <a:prstGeom prst="rect">
            <a:avLst/>
          </a:prstGeom>
        </p:spPr>
      </p:pic>
      <p:pic>
        <p:nvPicPr>
          <p:cNvPr id="14" name="Picture 13" descr="051614-openstack2-logo-cisco-100271774-orig.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3330" y="1484943"/>
            <a:ext cx="519253" cy="292080"/>
          </a:xfrm>
          <a:prstGeom prst="rect">
            <a:avLst/>
          </a:prstGeom>
        </p:spPr>
      </p:pic>
      <p:pic>
        <p:nvPicPr>
          <p:cNvPr id="15" name="Picture 14" descr="051614-openstack2-logo-cloudscaling-100271775-orig.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7384" y="1533157"/>
            <a:ext cx="804024" cy="200813"/>
          </a:xfrm>
          <a:prstGeom prst="rect">
            <a:avLst/>
          </a:prstGeom>
        </p:spPr>
      </p:pic>
      <p:pic>
        <p:nvPicPr>
          <p:cNvPr id="22" name="Picture 21" descr="051614-openstack2-logo-dell-100271771-orig.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4092" y="662377"/>
            <a:ext cx="324131" cy="324131"/>
          </a:xfrm>
          <a:prstGeom prst="rect">
            <a:avLst/>
          </a:prstGeom>
        </p:spPr>
      </p:pic>
      <p:pic>
        <p:nvPicPr>
          <p:cNvPr id="23" name="Picture 22" descr="051614-openstack2-logo-hp-100271772-orig.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9136" y="683563"/>
            <a:ext cx="367999" cy="350608"/>
          </a:xfrm>
          <a:prstGeom prst="rect">
            <a:avLst/>
          </a:prstGeom>
        </p:spPr>
      </p:pic>
      <p:pic>
        <p:nvPicPr>
          <p:cNvPr id="24" name="Picture 23" descr="051614-openstack2-logo-ibm-100271773-orig.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3265" y="684817"/>
            <a:ext cx="498879" cy="228058"/>
          </a:xfrm>
          <a:prstGeom prst="rect">
            <a:avLst/>
          </a:prstGeom>
        </p:spPr>
      </p:pic>
      <p:pic>
        <p:nvPicPr>
          <p:cNvPr id="25" name="Picture 24" descr="051614-openstack2-logo-metacloud-100271781-orig.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33068" y="1490134"/>
            <a:ext cx="610939" cy="256595"/>
          </a:xfrm>
          <a:prstGeom prst="rect">
            <a:avLst/>
          </a:prstGeom>
        </p:spPr>
      </p:pic>
      <p:pic>
        <p:nvPicPr>
          <p:cNvPr id="26" name="Picture 25" descr="051614-openstack2-logo-nebula-100271779-orig.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70905" y="1548094"/>
            <a:ext cx="683101" cy="218592"/>
          </a:xfrm>
          <a:prstGeom prst="rect">
            <a:avLst/>
          </a:prstGeom>
        </p:spPr>
      </p:pic>
      <p:pic>
        <p:nvPicPr>
          <p:cNvPr id="27" name="Picture 26" descr="051614-openstack2-logo-piston-100271776-orig.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05077" y="1510926"/>
            <a:ext cx="523011" cy="244405"/>
          </a:xfrm>
          <a:prstGeom prst="rect">
            <a:avLst/>
          </a:prstGeom>
        </p:spPr>
      </p:pic>
      <p:pic>
        <p:nvPicPr>
          <p:cNvPr id="28" name="Picture 27" descr="051614-openstack2-logo-rackspace-100271769-orig.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01507" y="1128466"/>
            <a:ext cx="696805" cy="196743"/>
          </a:xfrm>
          <a:prstGeom prst="rect">
            <a:avLst/>
          </a:prstGeom>
        </p:spPr>
      </p:pic>
      <p:pic>
        <p:nvPicPr>
          <p:cNvPr id="29" name="Picture 28" descr="051614-openstack2-logo-redhat-100271770-orig.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23574" y="1097113"/>
            <a:ext cx="300293" cy="330322"/>
          </a:xfrm>
          <a:prstGeom prst="rect">
            <a:avLst/>
          </a:prstGeom>
        </p:spPr>
      </p:pic>
      <p:pic>
        <p:nvPicPr>
          <p:cNvPr id="30" name="Picture 29" descr="051614-openstack2-logo-suse-100271778-orig.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58023" y="1097424"/>
            <a:ext cx="436406" cy="323612"/>
          </a:xfrm>
          <a:prstGeom prst="rect">
            <a:avLst/>
          </a:prstGeom>
        </p:spPr>
      </p:pic>
      <p:pic>
        <p:nvPicPr>
          <p:cNvPr id="31" name="Picture 30" descr="051614-openstack2-logo-vmware-100271780-orig.jp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40423" y="1128413"/>
            <a:ext cx="693429" cy="231142"/>
          </a:xfrm>
          <a:prstGeom prst="rect">
            <a:avLst/>
          </a:prstGeom>
        </p:spPr>
      </p:pic>
      <p:pic>
        <p:nvPicPr>
          <p:cNvPr id="32" name="Picture 31" descr="Mirantis_Logo_-_225_px_width.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28580" y="642338"/>
            <a:ext cx="492357" cy="369815"/>
          </a:xfrm>
          <a:prstGeom prst="rect">
            <a:avLst/>
          </a:prstGeom>
        </p:spPr>
      </p:pic>
      <p:pic>
        <p:nvPicPr>
          <p:cNvPr id="33" name="Picture 2" descr="D:\jcardoso\5.9_University_Collaboration\5.9_TUMunich\ppt_source\Huawei_logo-6.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47597" y="642710"/>
            <a:ext cx="552888" cy="368707"/>
          </a:xfrm>
          <a:prstGeom prst="rect">
            <a:avLst/>
          </a:prstGeom>
          <a:noFill/>
        </p:spPr>
      </p:pic>
      <p:pic>
        <p:nvPicPr>
          <p:cNvPr id="35" name="Picture 3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75981" y="2792099"/>
            <a:ext cx="2527493" cy="1677779"/>
          </a:xfrm>
          <a:prstGeom prst="rect">
            <a:avLst/>
          </a:prstGeom>
          <a:ln>
            <a:noFill/>
          </a:ln>
        </p:spPr>
      </p:pic>
      <p:sp>
        <p:nvSpPr>
          <p:cNvPr id="36" name="Rectangle 35">
            <a:extLst>
              <a:ext uri="{FF2B5EF4-FFF2-40B4-BE49-F238E27FC236}">
                <a16:creationId xmlns:a16="http://schemas.microsoft.com/office/drawing/2014/main" id="{B7FDDCFA-CF79-F74C-9FB6-0B9760BA9602}"/>
              </a:ext>
            </a:extLst>
          </p:cNvPr>
          <p:cNvSpPr/>
          <p:nvPr/>
        </p:nvSpPr>
        <p:spPr>
          <a:xfrm>
            <a:off x="1149959" y="2658930"/>
            <a:ext cx="3425938" cy="200055"/>
          </a:xfrm>
          <a:prstGeom prst="rect">
            <a:avLst/>
          </a:prstGeom>
        </p:spPr>
        <p:txBody>
          <a:bodyPr wrap="none">
            <a:spAutoFit/>
          </a:bodyPr>
          <a:lstStyle/>
          <a:p>
            <a:r>
              <a:rPr lang="en-US" sz="700" b="1" dirty="0">
                <a:latin typeface="Arial" panose="020B0604020202020204" pitchFamily="34" charset="0"/>
                <a:cs typeface="Arial" panose="020B0604020202020204" pitchFamily="34" charset="0"/>
              </a:rPr>
              <a:t>Which vendor’s OpenStack-related software products power user’s clouds?</a:t>
            </a:r>
            <a:endParaRPr lang="en-US" sz="700" b="1" dirty="0"/>
          </a:p>
        </p:txBody>
      </p:sp>
      <p:pic>
        <p:nvPicPr>
          <p:cNvPr id="2" name="Picture 1">
            <a:extLst>
              <a:ext uri="{FF2B5EF4-FFF2-40B4-BE49-F238E27FC236}">
                <a16:creationId xmlns:a16="http://schemas.microsoft.com/office/drawing/2014/main" id="{040CCB26-2153-E04E-9FAE-014EDB09D95B}"/>
              </a:ext>
            </a:extLst>
          </p:cNvPr>
          <p:cNvPicPr>
            <a:picLocks noChangeAspect="1"/>
          </p:cNvPicPr>
          <p:nvPr/>
        </p:nvPicPr>
        <p:blipFill>
          <a:blip r:embed="rId19"/>
          <a:stretch>
            <a:fillRect/>
          </a:stretch>
        </p:blipFill>
        <p:spPr>
          <a:xfrm>
            <a:off x="431179" y="2892669"/>
            <a:ext cx="4661562" cy="1601694"/>
          </a:xfrm>
          <a:prstGeom prst="rect">
            <a:avLst/>
          </a:prstGeom>
        </p:spPr>
      </p:pic>
      <p:sp>
        <p:nvSpPr>
          <p:cNvPr id="37" name="Rectangle 36">
            <a:extLst>
              <a:ext uri="{FF2B5EF4-FFF2-40B4-BE49-F238E27FC236}">
                <a16:creationId xmlns:a16="http://schemas.microsoft.com/office/drawing/2014/main" id="{45E3DBF1-5902-EB41-A1CD-D8B6E000EDEE}"/>
              </a:ext>
            </a:extLst>
          </p:cNvPr>
          <p:cNvSpPr/>
          <p:nvPr/>
        </p:nvSpPr>
        <p:spPr>
          <a:xfrm>
            <a:off x="305509" y="2560320"/>
            <a:ext cx="8307267" cy="2056844"/>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560AD72-0D8F-704A-BB07-CA4805B768F3}"/>
              </a:ext>
            </a:extLst>
          </p:cNvPr>
          <p:cNvPicPr>
            <a:picLocks noChangeAspect="1"/>
          </p:cNvPicPr>
          <p:nvPr/>
        </p:nvPicPr>
        <p:blipFill>
          <a:blip r:embed="rId20"/>
          <a:stretch>
            <a:fillRect/>
          </a:stretch>
        </p:blipFill>
        <p:spPr>
          <a:xfrm>
            <a:off x="578088" y="1687372"/>
            <a:ext cx="2570061" cy="829052"/>
          </a:xfrm>
          <a:prstGeom prst="rect">
            <a:avLst/>
          </a:prstGeom>
        </p:spPr>
      </p:pic>
    </p:spTree>
    <p:extLst>
      <p:ext uri="{BB962C8B-B14F-4D97-AF65-F5344CB8AC3E}">
        <p14:creationId xmlns:p14="http://schemas.microsoft.com/office/powerpoint/2010/main" val="374489457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a:t>
            </a:r>
            <a:br>
              <a:rPr lang="en-US" sz="1400" dirty="0">
                <a:latin typeface="Arial" charset="0"/>
                <a:ea typeface="Arial" charset="0"/>
                <a:cs typeface="Arial" charset="0"/>
              </a:rPr>
            </a:br>
            <a:r>
              <a:rPr lang="en-US" sz="1400" b="0" dirty="0">
                <a:latin typeface="Arial" charset="0"/>
                <a:ea typeface="Arial" charset="0"/>
                <a:cs typeface="Arial" charset="0"/>
              </a:rPr>
              <a:t>Popular Services</a:t>
            </a:r>
            <a:endParaRPr lang="en-US" sz="1400" b="0"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517" y="711336"/>
            <a:ext cx="7442954" cy="3934713"/>
          </a:xfrm>
          <a:prstGeom prst="rect">
            <a:avLst/>
          </a:prstGeom>
          <a:noFill/>
          <a:ln w="9525">
            <a:noFill/>
            <a:miter lim="800000"/>
            <a:headEnd/>
            <a:tailEnd/>
          </a:ln>
        </p:spPr>
      </p:pic>
      <p:sp>
        <p:nvSpPr>
          <p:cNvPr id="6" name="Rectangle 5"/>
          <p:cNvSpPr/>
          <p:nvPr/>
        </p:nvSpPr>
        <p:spPr>
          <a:xfrm>
            <a:off x="1119352" y="4974223"/>
            <a:ext cx="5738648" cy="169277"/>
          </a:xfrm>
          <a:prstGeom prst="rect">
            <a:avLst/>
          </a:prstGeom>
          <a:solidFill>
            <a:schemeClr val="bg1"/>
          </a:solidFill>
        </p:spPr>
        <p:txBody>
          <a:bodyPr wrap="square">
            <a:spAutoFit/>
          </a:bodyPr>
          <a:lstStyle/>
          <a:p>
            <a:r>
              <a:rPr lang="en-US" sz="500" dirty="0" err="1">
                <a:latin typeface="Arial" panose="020B0604020202020204" pitchFamily="34" charset="0"/>
                <a:cs typeface="Arial" panose="020B0604020202020204" pitchFamily="34" charset="0"/>
              </a:rPr>
              <a:t>OpenStack</a:t>
            </a:r>
            <a:r>
              <a:rPr lang="en-US" sz="500" dirty="0">
                <a:latin typeface="Arial" panose="020B0604020202020204" pitchFamily="34" charset="0"/>
                <a:cs typeface="Arial" panose="020B0604020202020204" pitchFamily="34" charset="0"/>
              </a:rPr>
              <a:t> User Survey: A snapshot of </a:t>
            </a:r>
            <a:r>
              <a:rPr lang="en-US" sz="500" dirty="0" err="1">
                <a:latin typeface="Arial" panose="020B0604020202020204" pitchFamily="34" charset="0"/>
                <a:cs typeface="Arial" panose="020B0604020202020204" pitchFamily="34" charset="0"/>
              </a:rPr>
              <a:t>OpenStack</a:t>
            </a:r>
            <a:r>
              <a:rPr lang="en-US" sz="500" dirty="0">
                <a:latin typeface="Arial" panose="020B0604020202020204" pitchFamily="34" charset="0"/>
                <a:cs typeface="Arial" panose="020B0604020202020204" pitchFamily="34" charset="0"/>
              </a:rPr>
              <a:t> users’ attitudes and deployments. April 2016. (https://www.openstack.org/assets/survey/April-2016-User-Survey-Report.pdf).  Fig. 4.6, </a:t>
            </a:r>
            <a:r>
              <a:rPr lang="en-US" sz="500" dirty="0" err="1">
                <a:latin typeface="Arial" panose="020B0604020202020204" pitchFamily="34" charset="0"/>
                <a:cs typeface="Arial" panose="020B0604020202020204" pitchFamily="34" charset="0"/>
              </a:rPr>
              <a:t>Pag</a:t>
            </a:r>
            <a:r>
              <a:rPr lang="en-US" sz="500" dirty="0">
                <a:latin typeface="Arial" panose="020B0604020202020204" pitchFamily="34" charset="0"/>
                <a:cs typeface="Arial" panose="020B0604020202020204" pitchFamily="34" charset="0"/>
              </a:rPr>
              <a:t>. 31.</a:t>
            </a:r>
          </a:p>
        </p:txBody>
      </p:sp>
      <p:sp>
        <p:nvSpPr>
          <p:cNvPr id="7" name="TextBox 6"/>
          <p:cNvSpPr txBox="1"/>
          <p:nvPr/>
        </p:nvSpPr>
        <p:spPr>
          <a:xfrm>
            <a:off x="3944737" y="4183781"/>
            <a:ext cx="3339983" cy="415498"/>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Additional adoption, maturity and age metrics can be viewed for all of the OpenStack projects at the Project Navigator: </a:t>
            </a:r>
          </a:p>
          <a:p>
            <a:r>
              <a:rPr lang="en-US" sz="700" dirty="0">
                <a:latin typeface="Arial" panose="020B0604020202020204" pitchFamily="34" charset="0"/>
                <a:cs typeface="Arial" panose="020B0604020202020204" pitchFamily="34" charset="0"/>
              </a:rPr>
              <a:t>https://</a:t>
            </a:r>
            <a:r>
              <a:rPr lang="en-US" sz="700" dirty="0" err="1">
                <a:latin typeface="Arial" panose="020B0604020202020204" pitchFamily="34" charset="0"/>
                <a:cs typeface="Arial" panose="020B0604020202020204" pitchFamily="34" charset="0"/>
              </a:rPr>
              <a:t>www.openstack.org</a:t>
            </a:r>
            <a:r>
              <a:rPr lang="en-US" sz="700" dirty="0">
                <a:latin typeface="Arial" panose="020B0604020202020204" pitchFamily="34" charset="0"/>
                <a:cs typeface="Arial" panose="020B0604020202020204" pitchFamily="34" charset="0"/>
              </a:rPr>
              <a:t>/software/project-navigator</a:t>
            </a:r>
          </a:p>
        </p:txBody>
      </p:sp>
      <p:pic>
        <p:nvPicPr>
          <p:cNvPr id="10" name="Picture 9">
            <a:extLst>
              <a:ext uri="{FF2B5EF4-FFF2-40B4-BE49-F238E27FC236}">
                <a16:creationId xmlns:a16="http://schemas.microsoft.com/office/drawing/2014/main" id="{F8E92D7F-F643-AB40-9856-5EFF212BB5A4}"/>
              </a:ext>
            </a:extLst>
          </p:cNvPr>
          <p:cNvPicPr>
            <a:picLocks noChangeAspect="1"/>
          </p:cNvPicPr>
          <p:nvPr/>
        </p:nvPicPr>
        <p:blipFill>
          <a:blip r:embed="rId4"/>
          <a:stretch>
            <a:fillRect/>
          </a:stretch>
        </p:blipFill>
        <p:spPr>
          <a:xfrm>
            <a:off x="7186101" y="4236720"/>
            <a:ext cx="721061" cy="335099"/>
          </a:xfrm>
          <a:prstGeom prst="rect">
            <a:avLst/>
          </a:prstGeom>
        </p:spPr>
      </p:pic>
      <p:sp>
        <p:nvSpPr>
          <p:cNvPr id="13" name="TextBox 12">
            <a:extLst>
              <a:ext uri="{FF2B5EF4-FFF2-40B4-BE49-F238E27FC236}">
                <a16:creationId xmlns:a16="http://schemas.microsoft.com/office/drawing/2014/main" id="{A74C920B-22EC-6F45-A56F-961F88E32B7C}"/>
              </a:ext>
            </a:extLst>
          </p:cNvPr>
          <p:cNvSpPr txBox="1"/>
          <p:nvPr/>
        </p:nvSpPr>
        <p:spPr>
          <a:xfrm>
            <a:off x="5821434" y="3948650"/>
            <a:ext cx="2303663"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Only illustrative since the chart is rather old (2016)</a:t>
            </a:r>
          </a:p>
        </p:txBody>
      </p:sp>
    </p:spTree>
    <p:extLst>
      <p:ext uri="{BB962C8B-B14F-4D97-AF65-F5344CB8AC3E}">
        <p14:creationId xmlns:p14="http://schemas.microsoft.com/office/powerpoint/2010/main" val="259883540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1400" dirty="0">
                <a:latin typeface="Arial" charset="0"/>
                <a:ea typeface="Arial" charset="0"/>
                <a:cs typeface="Arial" charset="0"/>
              </a:rPr>
              <a:t>OpenStack</a:t>
            </a:r>
            <a:br>
              <a:rPr lang="en-US" sz="1400" dirty="0">
                <a:latin typeface="Arial" charset="0"/>
                <a:ea typeface="Arial" charset="0"/>
                <a:cs typeface="Arial" charset="0"/>
              </a:rPr>
            </a:br>
            <a:r>
              <a:rPr lang="en-US" sz="1400" b="0" dirty="0">
                <a:latin typeface="Arial" charset="0"/>
                <a:ea typeface="Arial" charset="0"/>
                <a:cs typeface="Arial" charset="0"/>
              </a:rPr>
              <a:t>Basic Design Tenets</a:t>
            </a:r>
            <a:endParaRPr lang="en-US" sz="1400" b="0" dirty="0"/>
          </a:p>
        </p:txBody>
      </p:sp>
      <p:sp>
        <p:nvSpPr>
          <p:cNvPr id="10" name="Rectangle 9"/>
          <p:cNvSpPr/>
          <p:nvPr/>
        </p:nvSpPr>
        <p:spPr>
          <a:xfrm>
            <a:off x="503238" y="935124"/>
            <a:ext cx="2487646" cy="2862322"/>
          </a:xfrm>
          <a:prstGeom prst="rect">
            <a:avLst/>
          </a:prstGeom>
        </p:spPr>
        <p:txBody>
          <a:bodyPr wrap="square">
            <a:spAutoFit/>
          </a:bodyPr>
          <a:lstStyle/>
          <a:p>
            <a:pPr marL="134938" indent="-134938">
              <a:spcBef>
                <a:spcPts val="0"/>
              </a:spcBef>
            </a:pPr>
            <a:r>
              <a:rPr lang="en-US" sz="900" dirty="0">
                <a:latin typeface="Arial" charset="0"/>
                <a:ea typeface="Arial" charset="0"/>
                <a:cs typeface="Arial" charset="0"/>
              </a:rPr>
              <a:t>1. </a:t>
            </a:r>
            <a:r>
              <a:rPr lang="en-US" sz="900" b="1" dirty="0">
                <a:solidFill>
                  <a:schemeClr val="tx2"/>
                </a:solidFill>
                <a:latin typeface="Arial" charset="0"/>
                <a:ea typeface="Arial" charset="0"/>
                <a:cs typeface="Arial" charset="0"/>
              </a:rPr>
              <a:t>Scalability</a:t>
            </a:r>
            <a:r>
              <a:rPr lang="en-US" sz="900" dirty="0">
                <a:latin typeface="Arial" charset="0"/>
                <a:ea typeface="Arial" charset="0"/>
                <a:cs typeface="Arial" charset="0"/>
              </a:rPr>
              <a:t> and </a:t>
            </a:r>
            <a:r>
              <a:rPr lang="en-US" sz="900" b="1" dirty="0">
                <a:solidFill>
                  <a:schemeClr val="tx2"/>
                </a:solidFill>
                <a:latin typeface="Arial" charset="0"/>
                <a:ea typeface="Arial" charset="0"/>
                <a:cs typeface="Arial" charset="0"/>
              </a:rPr>
              <a:t>elasticity</a:t>
            </a:r>
            <a:r>
              <a:rPr lang="en-US" sz="900" dirty="0">
                <a:latin typeface="Arial" charset="0"/>
                <a:ea typeface="Arial" charset="0"/>
                <a:cs typeface="Arial" charset="0"/>
              </a:rPr>
              <a:t> are the main goals</a:t>
            </a:r>
          </a:p>
          <a:p>
            <a:pPr marL="134938" indent="-134938">
              <a:spcBef>
                <a:spcPts val="0"/>
              </a:spcBef>
            </a:pPr>
            <a:r>
              <a:rPr lang="en-US" sz="900" dirty="0">
                <a:latin typeface="Arial" charset="0"/>
                <a:ea typeface="Arial" charset="0"/>
                <a:cs typeface="Arial" charset="0"/>
              </a:rPr>
              <a:t>2. Any feature that limits our main goals must be optional</a:t>
            </a:r>
          </a:p>
          <a:p>
            <a:pPr marL="134938" indent="-134938">
              <a:spcBef>
                <a:spcPts val="0"/>
              </a:spcBef>
            </a:pPr>
            <a:r>
              <a:rPr lang="en-US" sz="900" dirty="0">
                <a:latin typeface="Arial" charset="0"/>
                <a:ea typeface="Arial" charset="0"/>
                <a:cs typeface="Arial" charset="0"/>
              </a:rPr>
              <a:t>3. Everything should be </a:t>
            </a:r>
            <a:r>
              <a:rPr lang="en-US" sz="900" b="1" dirty="0">
                <a:solidFill>
                  <a:schemeClr val="tx2"/>
                </a:solidFill>
                <a:latin typeface="Arial" charset="0"/>
                <a:ea typeface="Arial" charset="0"/>
                <a:cs typeface="Arial" charset="0"/>
              </a:rPr>
              <a:t>asynchronous</a:t>
            </a:r>
          </a:p>
          <a:p>
            <a:pPr marL="134938" indent="-134938">
              <a:spcBef>
                <a:spcPts val="0"/>
              </a:spcBef>
            </a:pPr>
            <a:r>
              <a:rPr lang="en-US" sz="900" b="1" i="1" dirty="0">
                <a:latin typeface="Arial" charset="0"/>
                <a:ea typeface="Arial" charset="0"/>
                <a:cs typeface="Arial" charset="0"/>
              </a:rPr>
              <a:t>	- </a:t>
            </a:r>
            <a:r>
              <a:rPr lang="en-US" sz="900" i="1" dirty="0">
                <a:latin typeface="Arial" charset="0"/>
                <a:ea typeface="Arial" charset="0"/>
                <a:cs typeface="Arial" charset="0"/>
              </a:rPr>
              <a:t>If you can't do something asynchronously, see #2</a:t>
            </a:r>
          </a:p>
          <a:p>
            <a:pPr marL="134938" indent="-134938">
              <a:spcBef>
                <a:spcPts val="0"/>
              </a:spcBef>
            </a:pPr>
            <a:r>
              <a:rPr lang="en-US" sz="900" dirty="0">
                <a:latin typeface="Arial" charset="0"/>
                <a:ea typeface="Arial" charset="0"/>
                <a:cs typeface="Arial" charset="0"/>
              </a:rPr>
              <a:t>4. All required components must be </a:t>
            </a:r>
            <a:r>
              <a:rPr lang="en-US" sz="900" b="1" dirty="0">
                <a:solidFill>
                  <a:schemeClr val="tx2"/>
                </a:solidFill>
                <a:latin typeface="Arial" charset="0"/>
                <a:ea typeface="Arial" charset="0"/>
                <a:cs typeface="Arial" charset="0"/>
              </a:rPr>
              <a:t>horizontally scalable</a:t>
            </a:r>
          </a:p>
          <a:p>
            <a:pPr marL="134938" indent="-134938">
              <a:spcBef>
                <a:spcPts val="0"/>
              </a:spcBef>
            </a:pPr>
            <a:r>
              <a:rPr lang="en-US" sz="900" dirty="0">
                <a:latin typeface="Arial" charset="0"/>
                <a:ea typeface="Arial" charset="0"/>
                <a:cs typeface="Arial" charset="0"/>
              </a:rPr>
              <a:t>5. Always use </a:t>
            </a:r>
            <a:r>
              <a:rPr lang="en-US" sz="900" b="1" dirty="0">
                <a:solidFill>
                  <a:schemeClr val="tx2"/>
                </a:solidFill>
                <a:latin typeface="Arial" charset="0"/>
                <a:ea typeface="Arial" charset="0"/>
                <a:cs typeface="Arial" charset="0"/>
              </a:rPr>
              <a:t>shared</a:t>
            </a:r>
            <a:r>
              <a:rPr lang="en-US" sz="900" dirty="0">
                <a:latin typeface="Arial" charset="0"/>
                <a:ea typeface="Arial" charset="0"/>
                <a:cs typeface="Arial" charset="0"/>
              </a:rPr>
              <a:t> </a:t>
            </a:r>
            <a:r>
              <a:rPr lang="en-US" sz="900" b="1" dirty="0">
                <a:solidFill>
                  <a:schemeClr val="tx2"/>
                </a:solidFill>
                <a:latin typeface="Arial" charset="0"/>
                <a:ea typeface="Arial" charset="0"/>
                <a:cs typeface="Arial" charset="0"/>
              </a:rPr>
              <a:t>nothing</a:t>
            </a:r>
            <a:r>
              <a:rPr lang="en-US" sz="900" dirty="0">
                <a:latin typeface="Arial" charset="0"/>
                <a:ea typeface="Arial" charset="0"/>
                <a:cs typeface="Arial" charset="0"/>
              </a:rPr>
              <a:t> </a:t>
            </a:r>
            <a:r>
              <a:rPr lang="en-US" sz="900" b="1" dirty="0">
                <a:solidFill>
                  <a:schemeClr val="tx2"/>
                </a:solidFill>
                <a:latin typeface="Arial" charset="0"/>
                <a:ea typeface="Arial" charset="0"/>
                <a:cs typeface="Arial" charset="0"/>
              </a:rPr>
              <a:t>architecture</a:t>
            </a:r>
            <a:r>
              <a:rPr lang="en-US" sz="900" dirty="0">
                <a:latin typeface="Arial" charset="0"/>
                <a:ea typeface="Arial" charset="0"/>
                <a:cs typeface="Arial" charset="0"/>
              </a:rPr>
              <a:t> or </a:t>
            </a:r>
            <a:r>
              <a:rPr lang="en-US" sz="900" b="1" dirty="0" err="1">
                <a:solidFill>
                  <a:schemeClr val="tx2"/>
                </a:solidFill>
                <a:latin typeface="Arial" charset="0"/>
                <a:ea typeface="Arial" charset="0"/>
                <a:cs typeface="Arial" charset="0"/>
              </a:rPr>
              <a:t>sharding</a:t>
            </a:r>
            <a:endParaRPr lang="en-US" sz="900" b="1" dirty="0">
              <a:solidFill>
                <a:schemeClr val="tx2"/>
              </a:solidFill>
              <a:latin typeface="Arial" charset="0"/>
              <a:ea typeface="Arial" charset="0"/>
              <a:cs typeface="Arial" charset="0"/>
            </a:endParaRPr>
          </a:p>
          <a:p>
            <a:pPr marL="134938" lvl="1" indent="-134938">
              <a:spcBef>
                <a:spcPts val="0"/>
              </a:spcBef>
            </a:pPr>
            <a:r>
              <a:rPr lang="en-US" sz="900" b="1" i="1" dirty="0">
                <a:latin typeface="Arial" charset="0"/>
                <a:ea typeface="Arial" charset="0"/>
                <a:cs typeface="Arial" charset="0"/>
              </a:rPr>
              <a:t>	- </a:t>
            </a:r>
            <a:r>
              <a:rPr lang="en-US" sz="900" i="1" dirty="0">
                <a:latin typeface="Arial" charset="0"/>
                <a:ea typeface="Arial" charset="0"/>
                <a:cs typeface="Arial" charset="0"/>
              </a:rPr>
              <a:t>If you can’t share nothing/shard, see #</a:t>
            </a:r>
            <a:r>
              <a:rPr lang="en-US" sz="900" dirty="0">
                <a:latin typeface="Arial" charset="0"/>
                <a:ea typeface="Arial" charset="0"/>
                <a:cs typeface="Arial" charset="0"/>
              </a:rPr>
              <a:t>2</a:t>
            </a:r>
          </a:p>
          <a:p>
            <a:pPr marL="134938" indent="-134938">
              <a:spcBef>
                <a:spcPts val="0"/>
              </a:spcBef>
            </a:pPr>
            <a:r>
              <a:rPr lang="en-US" sz="900" dirty="0">
                <a:latin typeface="Arial" charset="0"/>
                <a:ea typeface="Arial" charset="0"/>
                <a:cs typeface="Arial" charset="0"/>
              </a:rPr>
              <a:t>6. </a:t>
            </a:r>
            <a:r>
              <a:rPr lang="en-US" sz="900" b="1" dirty="0">
                <a:solidFill>
                  <a:schemeClr val="tx2"/>
                </a:solidFill>
                <a:latin typeface="Arial" charset="0"/>
                <a:ea typeface="Arial" charset="0"/>
                <a:cs typeface="Arial" charset="0"/>
              </a:rPr>
              <a:t>Distribute everything</a:t>
            </a:r>
          </a:p>
          <a:p>
            <a:pPr marL="134938" lvl="1" indent="-134938">
              <a:spcBef>
                <a:spcPts val="0"/>
              </a:spcBef>
            </a:pPr>
            <a:r>
              <a:rPr lang="en-US" sz="900" b="1" i="1" dirty="0">
                <a:latin typeface="Arial" charset="0"/>
                <a:ea typeface="Arial" charset="0"/>
                <a:cs typeface="Arial" charset="0"/>
              </a:rPr>
              <a:t>	-</a:t>
            </a:r>
            <a:r>
              <a:rPr lang="en-US" sz="900" i="1" dirty="0">
                <a:latin typeface="Arial" charset="0"/>
                <a:ea typeface="Arial" charset="0"/>
                <a:cs typeface="Arial" charset="0"/>
              </a:rPr>
              <a:t> Especially logic. Move logic to where state naturally exists.</a:t>
            </a:r>
          </a:p>
          <a:p>
            <a:pPr marL="134938" indent="-134938">
              <a:spcBef>
                <a:spcPts val="0"/>
              </a:spcBef>
            </a:pPr>
            <a:r>
              <a:rPr lang="en-US" sz="900" dirty="0">
                <a:latin typeface="Arial" charset="0"/>
                <a:ea typeface="Arial" charset="0"/>
                <a:cs typeface="Arial" charset="0"/>
              </a:rPr>
              <a:t>7. Accept </a:t>
            </a:r>
            <a:r>
              <a:rPr lang="en-US" sz="900" b="1" dirty="0">
                <a:solidFill>
                  <a:schemeClr val="tx2"/>
                </a:solidFill>
                <a:latin typeface="Arial" charset="0"/>
                <a:ea typeface="Arial" charset="0"/>
                <a:cs typeface="Arial" charset="0"/>
              </a:rPr>
              <a:t>eventual consistency </a:t>
            </a:r>
            <a:r>
              <a:rPr lang="en-US" sz="900" dirty="0">
                <a:latin typeface="Arial" charset="0"/>
                <a:ea typeface="Arial" charset="0"/>
                <a:cs typeface="Arial" charset="0"/>
              </a:rPr>
              <a:t>and use it where it is appropriate.</a:t>
            </a:r>
          </a:p>
          <a:p>
            <a:pPr marL="134938" indent="-134938">
              <a:spcBef>
                <a:spcPts val="0"/>
              </a:spcBef>
            </a:pPr>
            <a:r>
              <a:rPr lang="en-US" sz="900" dirty="0">
                <a:latin typeface="Arial" charset="0"/>
                <a:ea typeface="Arial" charset="0"/>
                <a:cs typeface="Arial" charset="0"/>
              </a:rPr>
              <a:t>8. Test everything</a:t>
            </a:r>
          </a:p>
          <a:p>
            <a:pPr marL="134938" lvl="1" indent="-134938">
              <a:spcBef>
                <a:spcPts val="0"/>
              </a:spcBef>
            </a:pPr>
            <a:r>
              <a:rPr lang="en-US" sz="900" b="1" i="1" dirty="0">
                <a:latin typeface="Arial" charset="0"/>
                <a:ea typeface="Arial" charset="0"/>
                <a:cs typeface="Arial" charset="0"/>
              </a:rPr>
              <a:t>	- </a:t>
            </a:r>
            <a:r>
              <a:rPr lang="en-US" sz="900" i="1" dirty="0">
                <a:latin typeface="Arial" charset="0"/>
                <a:ea typeface="Arial" charset="0"/>
                <a:cs typeface="Arial" charset="0"/>
              </a:rPr>
              <a:t>We require tests with submitted code. (We will help you if you need it)</a:t>
            </a:r>
            <a:endParaRPr lang="en-US" sz="900" b="0" i="1" dirty="0">
              <a:solidFill>
                <a:srgbClr val="333333"/>
              </a:solidFill>
              <a:effectLst/>
              <a:latin typeface="Arial" charset="0"/>
              <a:ea typeface="Arial" charset="0"/>
              <a:cs typeface="Arial" charset="0"/>
            </a:endParaRPr>
          </a:p>
        </p:txBody>
      </p:sp>
      <p:pic>
        <p:nvPicPr>
          <p:cNvPr id="14" name="Picture 13">
            <a:extLst>
              <a:ext uri="{FF2B5EF4-FFF2-40B4-BE49-F238E27FC236}">
                <a16:creationId xmlns:a16="http://schemas.microsoft.com/office/drawing/2014/main" id="{4ED89194-8284-0E40-8430-0B13900DC3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6927" y="1217734"/>
            <a:ext cx="5584704" cy="2664822"/>
          </a:xfrm>
          <a:prstGeom prst="rect">
            <a:avLst/>
          </a:prstGeom>
        </p:spPr>
      </p:pic>
      <p:sp>
        <p:nvSpPr>
          <p:cNvPr id="3" name="Rectangle 2">
            <a:extLst>
              <a:ext uri="{FF2B5EF4-FFF2-40B4-BE49-F238E27FC236}">
                <a16:creationId xmlns:a16="http://schemas.microsoft.com/office/drawing/2014/main" id="{C796F6ED-E2C9-8B49-9D11-37079C4645F0}"/>
              </a:ext>
            </a:extLst>
          </p:cNvPr>
          <p:cNvSpPr/>
          <p:nvPr/>
        </p:nvSpPr>
        <p:spPr>
          <a:xfrm>
            <a:off x="3415872" y="4071417"/>
            <a:ext cx="3039869" cy="415498"/>
          </a:xfrm>
          <a:prstGeom prst="rect">
            <a:avLst/>
          </a:prstGeom>
        </p:spPr>
        <p:txBody>
          <a:bodyPr wrap="square">
            <a:spAutoFit/>
          </a:bodyPr>
          <a:lstStyle/>
          <a:p>
            <a:r>
              <a:rPr lang="en-US" sz="700" i="1" dirty="0">
                <a:solidFill>
                  <a:srgbClr val="333333"/>
                </a:solidFill>
                <a:latin typeface="Arial" panose="020B0604020202020204" pitchFamily="34" charset="0"/>
                <a:cs typeface="Arial" panose="020B0604020202020204" pitchFamily="34" charset="0"/>
              </a:rPr>
              <a:t>High availability is achieved by expecting that at least 2 servers are utilized to run each service. No single point of failure exists. Service can be replicated to increase scalability</a:t>
            </a:r>
            <a:endParaRPr lang="en-US" sz="700" i="1" dirty="0">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72790553-C7FE-F640-BD82-4021079D8ED1}"/>
              </a:ext>
            </a:extLst>
          </p:cNvPr>
          <p:cNvCxnSpPr>
            <a:cxnSpLocks/>
          </p:cNvCxnSpPr>
          <p:nvPr/>
        </p:nvCxnSpPr>
        <p:spPr>
          <a:xfrm flipH="1">
            <a:off x="4573207" y="3882556"/>
            <a:ext cx="173562" cy="19412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3E65BB3-8103-B442-93B1-AEF6156BC578}"/>
              </a:ext>
            </a:extLst>
          </p:cNvPr>
          <p:cNvCxnSpPr>
            <a:cxnSpLocks/>
          </p:cNvCxnSpPr>
          <p:nvPr/>
        </p:nvCxnSpPr>
        <p:spPr>
          <a:xfrm>
            <a:off x="6475365" y="2835210"/>
            <a:ext cx="586643" cy="124232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F7FD41B-2393-E548-9700-294978578DA9}"/>
              </a:ext>
            </a:extLst>
          </p:cNvPr>
          <p:cNvSpPr/>
          <p:nvPr/>
        </p:nvSpPr>
        <p:spPr>
          <a:xfrm>
            <a:off x="3290147" y="797142"/>
            <a:ext cx="2447109" cy="307777"/>
          </a:xfrm>
          <a:prstGeom prst="rect">
            <a:avLst/>
          </a:prstGeom>
        </p:spPr>
        <p:txBody>
          <a:bodyPr wrap="square">
            <a:spAutoFit/>
          </a:bodyPr>
          <a:lstStyle/>
          <a:p>
            <a:r>
              <a:rPr lang="en-US" sz="700" i="1" dirty="0">
                <a:solidFill>
                  <a:srgbClr val="333333"/>
                </a:solidFill>
                <a:latin typeface="Arial" panose="020B0604020202020204" pitchFamily="34" charset="0"/>
                <a:cs typeface="Arial" panose="020B0604020202020204" pitchFamily="34" charset="0"/>
              </a:rPr>
              <a:t>Message queues provide asynchronous communication and coordination for distributed components</a:t>
            </a:r>
          </a:p>
        </p:txBody>
      </p:sp>
      <p:sp>
        <p:nvSpPr>
          <p:cNvPr id="22" name="Rectangle 21">
            <a:extLst>
              <a:ext uri="{FF2B5EF4-FFF2-40B4-BE49-F238E27FC236}">
                <a16:creationId xmlns:a16="http://schemas.microsoft.com/office/drawing/2014/main" id="{3E0D2CBD-F5ED-4A4C-AC96-8F43559093A8}"/>
              </a:ext>
            </a:extLst>
          </p:cNvPr>
          <p:cNvSpPr/>
          <p:nvPr/>
        </p:nvSpPr>
        <p:spPr>
          <a:xfrm>
            <a:off x="6381531" y="797142"/>
            <a:ext cx="2434046" cy="307777"/>
          </a:xfrm>
          <a:prstGeom prst="rect">
            <a:avLst/>
          </a:prstGeom>
        </p:spPr>
        <p:txBody>
          <a:bodyPr wrap="square">
            <a:spAutoFit/>
          </a:bodyPr>
          <a:lstStyle/>
          <a:p>
            <a:r>
              <a:rPr lang="en-US" sz="700" i="1" dirty="0">
                <a:solidFill>
                  <a:srgbClr val="333333"/>
                </a:solidFill>
                <a:latin typeface="Arial" panose="020B0604020202020204" pitchFamily="34" charset="0"/>
                <a:cs typeface="Arial" panose="020B0604020202020204" pitchFamily="34" charset="0"/>
              </a:rPr>
              <a:t>Decentralized data management where each microservice encapsulates its own database </a:t>
            </a:r>
          </a:p>
        </p:txBody>
      </p:sp>
      <p:cxnSp>
        <p:nvCxnSpPr>
          <p:cNvPr id="23" name="Straight Connector 22">
            <a:extLst>
              <a:ext uri="{FF2B5EF4-FFF2-40B4-BE49-F238E27FC236}">
                <a16:creationId xmlns:a16="http://schemas.microsoft.com/office/drawing/2014/main" id="{3C08FB7D-C8CA-1A4C-8F6D-9E584D347490}"/>
              </a:ext>
            </a:extLst>
          </p:cNvPr>
          <p:cNvCxnSpPr>
            <a:cxnSpLocks/>
          </p:cNvCxnSpPr>
          <p:nvPr/>
        </p:nvCxnSpPr>
        <p:spPr>
          <a:xfrm flipH="1">
            <a:off x="6262074" y="1139356"/>
            <a:ext cx="360795" cy="407480"/>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A1E685B8-911A-284B-8DD0-2DCC8250EBDF}"/>
              </a:ext>
            </a:extLst>
          </p:cNvPr>
          <p:cNvSpPr/>
          <p:nvPr/>
        </p:nvSpPr>
        <p:spPr>
          <a:xfrm>
            <a:off x="929024" y="4071417"/>
            <a:ext cx="2341335" cy="307777"/>
          </a:xfrm>
          <a:prstGeom prst="rect">
            <a:avLst/>
          </a:prstGeom>
        </p:spPr>
        <p:txBody>
          <a:bodyPr wrap="square">
            <a:spAutoFit/>
          </a:bodyPr>
          <a:lstStyle/>
          <a:p>
            <a:r>
              <a:rPr lang="en-US" sz="700" i="1" dirty="0">
                <a:solidFill>
                  <a:srgbClr val="333333"/>
                </a:solidFill>
                <a:latin typeface="Arial" panose="020B0604020202020204" pitchFamily="34" charset="0"/>
                <a:cs typeface="Arial" panose="020B0604020202020204" pitchFamily="34" charset="0"/>
              </a:rPr>
              <a:t>The system is divided into a number of smaller, individual and independent testable services</a:t>
            </a:r>
          </a:p>
        </p:txBody>
      </p:sp>
      <p:sp>
        <p:nvSpPr>
          <p:cNvPr id="26" name="Rectangle 25">
            <a:extLst>
              <a:ext uri="{FF2B5EF4-FFF2-40B4-BE49-F238E27FC236}">
                <a16:creationId xmlns:a16="http://schemas.microsoft.com/office/drawing/2014/main" id="{A7F9E981-C2C2-AB43-8FBC-18E208B31BEB}"/>
              </a:ext>
            </a:extLst>
          </p:cNvPr>
          <p:cNvSpPr/>
          <p:nvPr/>
        </p:nvSpPr>
        <p:spPr>
          <a:xfrm>
            <a:off x="6655272" y="4071417"/>
            <a:ext cx="2185437" cy="307777"/>
          </a:xfrm>
          <a:prstGeom prst="rect">
            <a:avLst/>
          </a:prstGeom>
        </p:spPr>
        <p:txBody>
          <a:bodyPr wrap="square">
            <a:spAutoFit/>
          </a:bodyPr>
          <a:lstStyle/>
          <a:p>
            <a:r>
              <a:rPr lang="en-US" sz="700" i="1" dirty="0">
                <a:solidFill>
                  <a:srgbClr val="333333"/>
                </a:solidFill>
                <a:latin typeface="Arial" panose="020B0604020202020204" pitchFamily="34" charset="0"/>
                <a:cs typeface="Arial" panose="020B0604020202020204" pitchFamily="34" charset="0"/>
              </a:rPr>
              <a:t>Each service run as autonomous processes and communicate with one another through APIs</a:t>
            </a:r>
          </a:p>
        </p:txBody>
      </p:sp>
      <p:cxnSp>
        <p:nvCxnSpPr>
          <p:cNvPr id="29" name="Straight Connector 28">
            <a:extLst>
              <a:ext uri="{FF2B5EF4-FFF2-40B4-BE49-F238E27FC236}">
                <a16:creationId xmlns:a16="http://schemas.microsoft.com/office/drawing/2014/main" id="{575A207A-D39F-B64E-B0AC-250A9DBBE8D3}"/>
              </a:ext>
            </a:extLst>
          </p:cNvPr>
          <p:cNvCxnSpPr>
            <a:cxnSpLocks/>
          </p:cNvCxnSpPr>
          <p:nvPr/>
        </p:nvCxnSpPr>
        <p:spPr>
          <a:xfrm flipH="1">
            <a:off x="2765349" y="3671179"/>
            <a:ext cx="373264" cy="417476"/>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339C415-92E2-504B-9E92-14A17E1E6802}"/>
              </a:ext>
            </a:extLst>
          </p:cNvPr>
          <p:cNvCxnSpPr>
            <a:cxnSpLocks/>
          </p:cNvCxnSpPr>
          <p:nvPr/>
        </p:nvCxnSpPr>
        <p:spPr>
          <a:xfrm flipH="1">
            <a:off x="3541767" y="1124144"/>
            <a:ext cx="557851" cy="630035"/>
          </a:xfrm>
          <a:prstGeom prst="line">
            <a:avLst/>
          </a:prstGeom>
          <a:ln>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6E58CDE9-F39B-0344-AEBB-0446EE8C436E}"/>
              </a:ext>
            </a:extLst>
          </p:cNvPr>
          <p:cNvGrpSpPr/>
          <p:nvPr/>
        </p:nvGrpSpPr>
        <p:grpSpPr>
          <a:xfrm>
            <a:off x="713696" y="4096596"/>
            <a:ext cx="255198" cy="246221"/>
            <a:chOff x="1633049" y="1802410"/>
            <a:chExt cx="255198" cy="246221"/>
          </a:xfrm>
        </p:grpSpPr>
        <p:sp>
          <p:nvSpPr>
            <p:cNvPr id="35" name="Oval 34">
              <a:extLst>
                <a:ext uri="{FF2B5EF4-FFF2-40B4-BE49-F238E27FC236}">
                  <a16:creationId xmlns:a16="http://schemas.microsoft.com/office/drawing/2014/main" id="{89456B2E-A675-5F41-9638-DFAC250FC7E0}"/>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286780C-EECB-B749-BEE3-13FCBA2730B3}"/>
                </a:ext>
              </a:extLst>
            </p:cNvPr>
            <p:cNvSpPr txBox="1"/>
            <p:nvPr/>
          </p:nvSpPr>
          <p:spPr>
            <a:xfrm>
              <a:off x="1633049"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8</a:t>
              </a:r>
            </a:p>
          </p:txBody>
        </p:sp>
      </p:grpSp>
      <p:grpSp>
        <p:nvGrpSpPr>
          <p:cNvPr id="37" name="Group 36">
            <a:extLst>
              <a:ext uri="{FF2B5EF4-FFF2-40B4-BE49-F238E27FC236}">
                <a16:creationId xmlns:a16="http://schemas.microsoft.com/office/drawing/2014/main" id="{E78A63B2-87B2-0447-A628-D0F405F2CAFA}"/>
              </a:ext>
            </a:extLst>
          </p:cNvPr>
          <p:cNvGrpSpPr/>
          <p:nvPr/>
        </p:nvGrpSpPr>
        <p:grpSpPr>
          <a:xfrm>
            <a:off x="3195393" y="4087647"/>
            <a:ext cx="255198" cy="246221"/>
            <a:chOff x="1638066" y="1791494"/>
            <a:chExt cx="255198" cy="246221"/>
          </a:xfrm>
        </p:grpSpPr>
        <p:sp>
          <p:nvSpPr>
            <p:cNvPr id="38" name="Oval 37">
              <a:extLst>
                <a:ext uri="{FF2B5EF4-FFF2-40B4-BE49-F238E27FC236}">
                  <a16:creationId xmlns:a16="http://schemas.microsoft.com/office/drawing/2014/main" id="{ECFAD60A-4F83-1B4F-A07A-E71BFC4B6B89}"/>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B6AFADE-C9B8-954B-BAC4-4F50DAB880DE}"/>
                </a:ext>
              </a:extLst>
            </p:cNvPr>
            <p:cNvSpPr txBox="1"/>
            <p:nvPr/>
          </p:nvSpPr>
          <p:spPr>
            <a:xfrm>
              <a:off x="1638066" y="1791494"/>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4</a:t>
              </a:r>
            </a:p>
          </p:txBody>
        </p:sp>
      </p:grpSp>
      <p:grpSp>
        <p:nvGrpSpPr>
          <p:cNvPr id="40" name="Group 39">
            <a:extLst>
              <a:ext uri="{FF2B5EF4-FFF2-40B4-BE49-F238E27FC236}">
                <a16:creationId xmlns:a16="http://schemas.microsoft.com/office/drawing/2014/main" id="{A852B4F7-3CD1-B242-AC87-B5B9F8E90529}"/>
              </a:ext>
            </a:extLst>
          </p:cNvPr>
          <p:cNvGrpSpPr/>
          <p:nvPr/>
        </p:nvGrpSpPr>
        <p:grpSpPr>
          <a:xfrm>
            <a:off x="3100415" y="827920"/>
            <a:ext cx="255198" cy="246221"/>
            <a:chOff x="1641279" y="1796510"/>
            <a:chExt cx="255198" cy="246221"/>
          </a:xfrm>
        </p:grpSpPr>
        <p:sp>
          <p:nvSpPr>
            <p:cNvPr id="41" name="Oval 40">
              <a:extLst>
                <a:ext uri="{FF2B5EF4-FFF2-40B4-BE49-F238E27FC236}">
                  <a16:creationId xmlns:a16="http://schemas.microsoft.com/office/drawing/2014/main" id="{134E6A10-8847-4641-9776-1BEA53A28B11}"/>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14545EB-E347-EE45-95B1-A5598D76244E}"/>
                </a:ext>
              </a:extLst>
            </p:cNvPr>
            <p:cNvSpPr txBox="1"/>
            <p:nvPr/>
          </p:nvSpPr>
          <p:spPr>
            <a:xfrm>
              <a:off x="1641279" y="17965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3</a:t>
              </a:r>
            </a:p>
          </p:txBody>
        </p:sp>
      </p:grpSp>
      <p:grpSp>
        <p:nvGrpSpPr>
          <p:cNvPr id="46" name="Group 45">
            <a:extLst>
              <a:ext uri="{FF2B5EF4-FFF2-40B4-BE49-F238E27FC236}">
                <a16:creationId xmlns:a16="http://schemas.microsoft.com/office/drawing/2014/main" id="{35741162-BC83-7D4E-AABE-C4332EA02514}"/>
              </a:ext>
            </a:extLst>
          </p:cNvPr>
          <p:cNvGrpSpPr/>
          <p:nvPr/>
        </p:nvGrpSpPr>
        <p:grpSpPr>
          <a:xfrm>
            <a:off x="5952421" y="825997"/>
            <a:ext cx="255198" cy="246221"/>
            <a:chOff x="1638066" y="1798117"/>
            <a:chExt cx="255198" cy="246221"/>
          </a:xfrm>
        </p:grpSpPr>
        <p:sp>
          <p:nvSpPr>
            <p:cNvPr id="47" name="Oval 46">
              <a:extLst>
                <a:ext uri="{FF2B5EF4-FFF2-40B4-BE49-F238E27FC236}">
                  <a16:creationId xmlns:a16="http://schemas.microsoft.com/office/drawing/2014/main" id="{09E0BAEC-F6F5-1648-A7A5-4CBFE3377D14}"/>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03453EA-5435-4C42-8D5A-BC834CADFED6}"/>
                </a:ext>
              </a:extLst>
            </p:cNvPr>
            <p:cNvSpPr txBox="1"/>
            <p:nvPr/>
          </p:nvSpPr>
          <p:spPr>
            <a:xfrm>
              <a:off x="1638066" y="1798117"/>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5</a:t>
              </a:r>
            </a:p>
          </p:txBody>
        </p:sp>
      </p:grpSp>
      <p:grpSp>
        <p:nvGrpSpPr>
          <p:cNvPr id="49" name="Group 48">
            <a:extLst>
              <a:ext uri="{FF2B5EF4-FFF2-40B4-BE49-F238E27FC236}">
                <a16:creationId xmlns:a16="http://schemas.microsoft.com/office/drawing/2014/main" id="{520C0363-2918-F042-BB97-0A2795264A6C}"/>
              </a:ext>
            </a:extLst>
          </p:cNvPr>
          <p:cNvGrpSpPr/>
          <p:nvPr/>
        </p:nvGrpSpPr>
        <p:grpSpPr>
          <a:xfrm>
            <a:off x="6184735" y="827920"/>
            <a:ext cx="255198" cy="246221"/>
            <a:chOff x="1635124" y="1802410"/>
            <a:chExt cx="255198" cy="246221"/>
          </a:xfrm>
        </p:grpSpPr>
        <p:sp>
          <p:nvSpPr>
            <p:cNvPr id="50" name="Oval 49">
              <a:extLst>
                <a:ext uri="{FF2B5EF4-FFF2-40B4-BE49-F238E27FC236}">
                  <a16:creationId xmlns:a16="http://schemas.microsoft.com/office/drawing/2014/main" id="{3DE6D004-21DA-4840-BDDA-496E3508492B}"/>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A138A32-2CCA-BA4B-AC58-12C41EDF1AE4}"/>
                </a:ext>
              </a:extLst>
            </p:cNvPr>
            <p:cNvSpPr txBox="1"/>
            <p:nvPr/>
          </p:nvSpPr>
          <p:spPr>
            <a:xfrm>
              <a:off x="1635124"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6</a:t>
              </a:r>
            </a:p>
          </p:txBody>
        </p:sp>
      </p:grpSp>
      <p:grpSp>
        <p:nvGrpSpPr>
          <p:cNvPr id="52" name="Group 51">
            <a:extLst>
              <a:ext uri="{FF2B5EF4-FFF2-40B4-BE49-F238E27FC236}">
                <a16:creationId xmlns:a16="http://schemas.microsoft.com/office/drawing/2014/main" id="{ED5140D8-A01E-0F41-9C16-D89D9D576092}"/>
              </a:ext>
            </a:extLst>
          </p:cNvPr>
          <p:cNvGrpSpPr/>
          <p:nvPr/>
        </p:nvGrpSpPr>
        <p:grpSpPr>
          <a:xfrm>
            <a:off x="6471336" y="4121873"/>
            <a:ext cx="255198" cy="246221"/>
            <a:chOff x="1635124" y="1802410"/>
            <a:chExt cx="255198" cy="246221"/>
          </a:xfrm>
        </p:grpSpPr>
        <p:sp>
          <p:nvSpPr>
            <p:cNvPr id="53" name="Oval 52">
              <a:extLst>
                <a:ext uri="{FF2B5EF4-FFF2-40B4-BE49-F238E27FC236}">
                  <a16:creationId xmlns:a16="http://schemas.microsoft.com/office/drawing/2014/main" id="{C8CFD408-6F7C-7540-ABC1-285475ED818E}"/>
                </a:ext>
              </a:extLst>
            </p:cNvPr>
            <p:cNvSpPr/>
            <p:nvPr/>
          </p:nvSpPr>
          <p:spPr>
            <a:xfrm>
              <a:off x="1671725" y="1828800"/>
              <a:ext cx="185124" cy="185124"/>
            </a:xfrm>
            <a:prstGeom prst="ellipse">
              <a:avLst/>
            </a:prstGeom>
            <a:solidFill>
              <a:srgbClr val="C41319"/>
            </a:solidFill>
            <a:ln>
              <a:solidFill>
                <a:srgbClr val="C41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C23B270-A198-DB44-A886-301ACC4FAF06}"/>
                </a:ext>
              </a:extLst>
            </p:cNvPr>
            <p:cNvSpPr txBox="1"/>
            <p:nvPr/>
          </p:nvSpPr>
          <p:spPr>
            <a:xfrm>
              <a:off x="1635124" y="1802410"/>
              <a:ext cx="25519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6</a:t>
              </a:r>
            </a:p>
          </p:txBody>
        </p:sp>
      </p:grpSp>
    </p:spTree>
    <p:extLst>
      <p:ext uri="{BB962C8B-B14F-4D97-AF65-F5344CB8AC3E}">
        <p14:creationId xmlns:p14="http://schemas.microsoft.com/office/powerpoint/2010/main" val="238330089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theme/theme1.xml><?xml version="1.0" encoding="utf-8"?>
<a:theme xmlns:a="http://schemas.openxmlformats.org/drawingml/2006/main" name="1_Cover Page Image Horizontal Logo">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sz="32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CA96EB48-CF0B-4C51-93FF-68FFA7179F4D}"/>
    </a:ext>
  </a:extLst>
</a:theme>
</file>

<file path=ppt/theme/theme2.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End page">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48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FCB460E6-13E2-4639-9B04-98D673358408}"/>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51851</TotalTime>
  <Words>3818</Words>
  <Application>Microsoft Office PowerPoint</Application>
  <PresentationFormat>On-screen Show (16:9)</PresentationFormat>
  <Paragraphs>491</Paragraphs>
  <Slides>26</Slides>
  <Notes>25</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26</vt:i4>
      </vt:variant>
    </vt:vector>
  </HeadingPairs>
  <TitlesOfParts>
    <vt:vector size="46" baseType="lpstr">
      <vt:lpstr>FrutigerNext LT Light</vt:lpstr>
      <vt:lpstr>FrutigerNext LT Medium</vt:lpstr>
      <vt:lpstr>FrutigerNext LT Regular</vt:lpstr>
      <vt:lpstr>Microsoft YaHei</vt:lpstr>
      <vt:lpstr>Microsoft YaHei</vt:lpstr>
      <vt:lpstr>MS PGothic</vt:lpstr>
      <vt:lpstr>MS PGothic</vt:lpstr>
      <vt:lpstr>Noto Sans Symbols</vt:lpstr>
      <vt:lpstr>黑体</vt:lpstr>
      <vt:lpstr>宋体</vt:lpstr>
      <vt:lpstr>宋体</vt:lpstr>
      <vt:lpstr>华文细黑</vt:lpstr>
      <vt:lpstr>Arial</vt:lpstr>
      <vt:lpstr>Arial</vt:lpstr>
      <vt:lpstr>Calibri</vt:lpstr>
      <vt:lpstr>Consolas</vt:lpstr>
      <vt:lpstr>Wingdings</vt:lpstr>
      <vt:lpstr>1_Cover Page Image Horizontal Logo</vt:lpstr>
      <vt:lpstr>12_主题1</vt:lpstr>
      <vt:lpstr>1_End page</vt:lpstr>
      <vt:lpstr>Intelligent Cloud Operations Part 2. OpenStack Cloud Operating System</vt:lpstr>
      <vt:lpstr>Intelligent Cloud Operations The emerging field of AIOps</vt:lpstr>
      <vt:lpstr>Cloud Computing Virtualization</vt:lpstr>
      <vt:lpstr>Cloud Computing From Virtualization to Clouds</vt:lpstr>
      <vt:lpstr>Cloud Computing Public Clouds</vt:lpstr>
      <vt:lpstr>Cloud Computing OpenStack </vt:lpstr>
      <vt:lpstr>Cloud Computing OpenStack Community</vt:lpstr>
      <vt:lpstr>OpenStack Popular Services</vt:lpstr>
      <vt:lpstr>OpenStack Basic Design Tenets</vt:lpstr>
      <vt:lpstr>OpenStack Conceptual Architecture</vt:lpstr>
      <vt:lpstr>OpenStack Key Services Dashboard Service</vt:lpstr>
      <vt:lpstr>OpenStack Key Services Identity Management Service</vt:lpstr>
      <vt:lpstr>OpenStack Key Services Compute Service</vt:lpstr>
      <vt:lpstr>OpenStack Key Services Compute Service: Nova-API</vt:lpstr>
      <vt:lpstr>OpenStack Key Services Compute Service: RabbitMQ and Database</vt:lpstr>
      <vt:lpstr>OpenStack Key Services Compute Service: Scheduler</vt:lpstr>
      <vt:lpstr>OpenStack Key Services Compute Service: Node</vt:lpstr>
      <vt:lpstr>OpenStack Key Services Network Service</vt:lpstr>
      <vt:lpstr>OpenStack Key Services Block Storage Service</vt:lpstr>
      <vt:lpstr>OpenStack Key Services Image Storage Service</vt:lpstr>
      <vt:lpstr>OpenStack Operation Server Creation Workflow</vt:lpstr>
      <vt:lpstr>OpenStack DevStack Deployment</vt:lpstr>
      <vt:lpstr>OpenStack RDO Deployment</vt:lpstr>
      <vt:lpstr>OpenStack Hands-on Exercises</vt:lpstr>
      <vt:lpstr>OpenStack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OpenStack Cloud Operating System</dc:title>
  <dc:creator>Jorge.Cardoso@huawei.com</dc:creator>
  <cp:lastModifiedBy>Jorge Cardoso (Intelligent CloudOps, Cloud BU)</cp:lastModifiedBy>
  <cp:revision>11622</cp:revision>
  <cp:lastPrinted>2017-09-12T07:44:43Z</cp:lastPrinted>
  <dcterms:created xsi:type="dcterms:W3CDTF">2010-09-30T06:00:50Z</dcterms:created>
  <dcterms:modified xsi:type="dcterms:W3CDTF">2024-07-08T09:40:22Z</dcterms:modified>
  <cp:category>Planning Document</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(11)ZlCLfUlflytUj17RQQZRXLzkAyj8d4dd7sbN6B0uw/vbNTmRiv7gWvM+/ic1q2QjwtryS+8M_x000d_ j1t+aPl7Rb4R1wzxgc9ITxcZSq5/RGAJxBtqtFQ/rN9+ARIdPnIIbIJqS5y5i8OL0k5Tw1RU_x000d_ pWZkdAlum9Uzl21LbkuzPJmnEcPlrYIRzIwPKOZkAiDGD1EbOWtGVAGb2A4BajwCbuLFFDOR_x000d_ 8Yb1BpuRP4Op6w3GYQ</vt:lpwstr>
  </property>
  <property fmtid="{D5CDD505-2E9C-101B-9397-08002B2CF9AE}" pid="3" name="_ms_pID_7253431">
    <vt:lpwstr>pM1QnaCtXlGNFmM9U8KAAf8bfpQBam4468ZqafslFEhweqX4RTa3X6_x000d_ IyeZJUnzYMWivQ4u6kbrOISJZutjDoKgplR3nWlyoZ1TYx+B2xb7aktFVm1/GGkGMwZ48Wmd_x000d_ Z1YSZm6MQqxGfrbJmPw7UAulfdT8OBeO9ckeQAczvSr30AmLZYppMcBni1grYReDVcULUCzn_x000d_ cGsa79qNu6YV4yKJZT65HX9RhopqMl/zR5ni</vt:lpwstr>
  </property>
  <property fmtid="{D5CDD505-2E9C-101B-9397-08002B2CF9AE}" pid="4" name="_ms_pID_7253432">
    <vt:lpwstr>vM0FGB1vIkwY1vzq85Yf77dJ6UeMfO+mnl11_x000d_ vV2RWKr9YTzpapx6WnzBo0C0ZKAxHdwimb7XW25Fsh/Wkc6apq9tAS+4RGQp2zTgpw3cEN8l_x000d_ X5D8JoYcbaUalELpJv9nz2TKI46EFHwt+JL9+fu8ioA4Mf4RE5RXbCB/jJjqnlK/Aa0OZZws_x000d_ xNFYNx3z0W9IbfX+ZHEFvtXM70/qDjHZ5epYRUTPv+/wfKfH4AMHSa</vt:lpwstr>
  </property>
  <property fmtid="{D5CDD505-2E9C-101B-9397-08002B2CF9AE}" pid="5" name="_ms_pID_7253433">
    <vt:lpwstr>ACmLAZ5t7OeDbdmYq+_x000d_ uONIEktjYj/DN5cw+o5hTVuTkm48xd3ADBmwZeOl0JlhM6pamVybrfjHgRt1yJ6/nfFMgQSE_x000d_ QIhHvaq0hSTD73JkzpbDXMpiki3nfzc5k5A5WG8ZYPJ5W9lVfRZkEnYxoJz8TuPHGK8CCbYS_x000d_ Rg7AcTcaaO8DLtzkv0IfGK93NF1P9qCJJjxuy9G6i3DXobBNN8Pt2lBQqo+WiYe5SG3geTZ5</vt:lpwstr>
  </property>
  <property fmtid="{D5CDD505-2E9C-101B-9397-08002B2CF9AE}" pid="6" name="_ms_pID_725343_00">
    <vt:lpwstr>_ms_pID_725343</vt:lpwstr>
  </property>
  <property fmtid="{D5CDD505-2E9C-101B-9397-08002B2CF9AE}" pid="7" name="_ms_pID_7253431_00">
    <vt:lpwstr>_ms_pID_7253431</vt:lpwstr>
  </property>
  <property fmtid="{D5CDD505-2E9C-101B-9397-08002B2CF9AE}" pid="8" name="_ms_pID_7253432_00">
    <vt:lpwstr>_ms_pID_7253432</vt:lpwstr>
  </property>
  <property fmtid="{D5CDD505-2E9C-101B-9397-08002B2CF9AE}" pid="9" name="_ms_pID_7253433_00">
    <vt:lpwstr>_ms_pID_7253433</vt:lpwstr>
  </property>
  <property fmtid="{D5CDD505-2E9C-101B-9397-08002B2CF9AE}" pid="10" name="_ms_pID_7253434">
    <vt:lpwstr>_x000d_ I+Ww23kWkCIzYWLZMnH2tVFL+ohssTlAp8dXe4sATBzy7MhzATE/ncLh+5qnnFa75sdRsjnd_x000d_ 925Ac2KU5pgM65XtQibidDNlLjtwUAZkn4zbZU/9e9e6LwJv+FBJSUrcuQjWD5L2O+THcJxf_x000d_ cKVyTK6wo1GrepFFEiETKu50PVkPgPFozeDJZdKDAnCSEebvMTtv7Xv/8z/jai7VDaCT6oER_x000d_ H8K+rVXYq9W4LqCZ</vt:lpwstr>
  </property>
  <property fmtid="{D5CDD505-2E9C-101B-9397-08002B2CF9AE}" pid="11" name="_ms_pID_7253435">
    <vt:lpwstr>vIAuzwuhdrxRWCm5htmLTL+ybsvdOxYxiIf3pFx33kP7Jpej+yY3oZso_x000d_ +PvADbjEWGodIf0v3iynjp8FSNZSuOSXzehu7BQxTEzm+PVeYOB2/0If8Dhzlq3CyulSnnV6_x000d_ 9oP9uvTmL+buWYDL9jDsZyLic0SFK+r3oKR7VeTGY0zEY4Ked08VPxgu2dv2yD2w+6Gb/J3b_x000d_ w8IElbGiWcY71JKHvYDC619NuYsl0jsdPk</vt:lpwstr>
  </property>
  <property fmtid="{D5CDD505-2E9C-101B-9397-08002B2CF9AE}" pid="12" name="_ms_pID_7253436">
    <vt:lpwstr>36gzHzObx0TzOneuSPbYBdWrWOnmpO5NYZBflW_x000d_ i57wAX3gI2qjywTWJfAc/X/Hikcuyyq1Zly1KdS9h9DHDUO2tALICPQRvIXiveJocjLUDvH/_x000d_ sEQERODGSFp62V8goczD0v6AOYH97GAFJHQwc1tNuExPkSlZXjcAaB6FlrOO1nU0nIMz5k9D_x000d_ aPeM8N1CpKnrWBP5vS07HBBnjjUjF36WzoRJlXaTQJlEGwhUBf2H</vt:lpwstr>
  </property>
  <property fmtid="{D5CDD505-2E9C-101B-9397-08002B2CF9AE}" pid="13" name="_ms_pID_7253437">
    <vt:lpwstr>E+DGLUgoWcMFAXVnRilE_x000d_ 7PQvswSa2tudheBlJjBj3xqRaO0ZnWUq5sHliqA7NkSfRfyFt+2aj1ySktHZPRS601KeJWM9_x000d_ e4L3JqFWgqO9lIsNpRgUZ587jQROl4FqaUS3AqhsIt99V/r/PFdGpk1uEv7yAxfqCUMy69+4_x000d_ fZyUGRlpxr1XPsxnOty8qEpoPrhZZ6OWGE7oFT2Vp0QLxUmvU7eAFwDrCfdQKpgaI0z8mN</vt:lpwstr>
  </property>
  <property fmtid="{D5CDD505-2E9C-101B-9397-08002B2CF9AE}" pid="14" name="_ms_pID_7253438">
    <vt:lpwstr>em_x000d_ 2gqNcwhmgI631ck9M3j7Cz+0J4zGTqQKuugYE71p2R6GIfAXgwsaQPjGKvgqeIrf3xRj7j5k_x000d_ hEKhxZliNnPBXAtRqvQTFH/l//lkzSDD4oDILWXS0LfMBEE9SFM4rtURDoToxpXYIhVq/2D9_x000d_ sQsGCrr2mupBxKr2NmDOeuKxl/mE6+ImSusxE4KmIqcwUy6/KR/h+IO8ZM7aNdieSzaDsdSk_x000d_ aEs6JjmHSI9c5Q</vt:lpwstr>
  </property>
  <property fmtid="{D5CDD505-2E9C-101B-9397-08002B2CF9AE}" pid="15" name="_ms_pID_7253439">
    <vt:lpwstr>xLtk8l3RVWpLmtKoFezXnNRZXEaI3LnCtlCDBhqmDfdXzl87Uab30mkYMj_x000d_ nvB9to4R9RXNBB/MmPpSqJWzcJDXauW53rfPAVcJgTejzVPSSJw5QQ0h9bf9xo2jl/JSEu94_x000d_ 6833zToTOpEdN8e+AkdbTPugG0rb/Noaw+eIinNTcIlp3ukd8YR8x2ipJQDSYU0OLaYMRL1G_x000d_ oLmy7oRPnDFynq+wvQaUrlWZ0EdoCIYZ</vt:lpwstr>
  </property>
  <property fmtid="{D5CDD505-2E9C-101B-9397-08002B2CF9AE}" pid="16" name="_ms_pID_72534310">
    <vt:lpwstr>p3swbOLU66GqbMPo0Xpr8ma8tEv2cw6iwoC95835_x000d_ dwHmBlGXZ1Q/Jp1iVyCj2h+LviitnKaSrjU=</vt:lpwstr>
  </property>
  <property fmtid="{D5CDD505-2E9C-101B-9397-08002B2CF9AE}" pid="17" name="_new_ms_pID_72543">
    <vt:lpwstr>(3)E4OAR4OVhRN0QBStiWPQ7f7kOC5dKGtRHVTYh+kQfdrg9pzSJYPggYEGMZTtXyJVX0VIeLbd_x000d_
a/v4+dvw7Ub9uRb/7Yl5zSEZjJDBLVDOJ+UoOPY6dg74HFKss9I8KJA3svz7MGTTUKrYGg0p_x000d_
BXkGe00Qyc0Jmu+B5vIwZwyQxkzd3yxCiJmwxspnMRVXq4DgR9sjVDjKKNoBZikOftvFRuAt_x000d_
wgXxhH4hZxmmROBFQz</vt:lpwstr>
  </property>
  <property fmtid="{D5CDD505-2E9C-101B-9397-08002B2CF9AE}" pid="18" name="_new_ms_pID_725431">
    <vt:lpwstr>mf3TuLZIqRKg2HDidOm1RE1HflugQsIsIZU3vGeuLVQAJMyNmW5T0g_x000d_
/lg3zSRD5qqPUqotmk1saNR54PrWKdOxoiH/y6NziN0eOoPfXIAKZ+EpN6TW1PYWzRQc/+Le_x000d_
cjYzRP0e8m4eyk2zbg5Qo6b+8+E6V27MUXt9UBVm4rDCO4ycVX2KzBOF/TkHABdKi94aTgKL_x000d_
5hMSfsc9+BJ9OMZr8Me2ZwkdBBBRdO0bke4v</vt:lpwstr>
  </property>
  <property fmtid="{D5CDD505-2E9C-101B-9397-08002B2CF9AE}" pid="19" name="_new_ms_pID_725432">
    <vt:lpwstr>vbVsiN9KlC4Je59Il9T6neK6EM8lc77XD9D1_x000d_
pXzTdxaAWUtuJxr9gFHD1PyeQzcyjdrbSDCJkQ7jQyYlTorrXN0IT9Qc39p8SrABXHKiAXDX_x000d_
</vt:lpwstr>
  </property>
  <property fmtid="{D5CDD505-2E9C-101B-9397-08002B2CF9AE}" pid="20" name="_readonly">
    <vt:lpwstr/>
  </property>
  <property fmtid="{D5CDD505-2E9C-101B-9397-08002B2CF9AE}" pid="21" name="_change">
    <vt:lpwstr/>
  </property>
  <property fmtid="{D5CDD505-2E9C-101B-9397-08002B2CF9AE}" pid="22" name="_full-control">
    <vt:lpwstr/>
  </property>
  <property fmtid="{D5CDD505-2E9C-101B-9397-08002B2CF9AE}" pid="23" name="sflag">
    <vt:lpwstr>1531294089</vt:lpwstr>
  </property>
</Properties>
</file>